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74" r:id="rId4"/>
    <p:sldId id="273" r:id="rId5"/>
    <p:sldId id="271" r:id="rId6"/>
    <p:sldId id="284" r:id="rId7"/>
    <p:sldId id="275" r:id="rId8"/>
    <p:sldId id="282" r:id="rId9"/>
    <p:sldId id="281" r:id="rId10"/>
    <p:sldId id="276" r:id="rId11"/>
    <p:sldId id="283" r:id="rId12"/>
    <p:sldId id="270" r:id="rId1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54" autoAdjust="0"/>
  </p:normalViewPr>
  <p:slideViewPr>
    <p:cSldViewPr snapToGrid="0" snapToObjects="1">
      <p:cViewPr>
        <p:scale>
          <a:sx n="90" d="100"/>
          <a:sy n="90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3D8C-49EB-6945-9E50-CC5D18B7C031}" type="datetimeFigureOut">
              <a:rPr lang="es-ES" smtClean="0"/>
              <a:t>02/11/2017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73A7-CFF0-E446-8109-F27282FA10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521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3D8C-49EB-6945-9E50-CC5D18B7C031}" type="datetimeFigureOut">
              <a:rPr lang="es-ES" smtClean="0"/>
              <a:t>02/11/2017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73A7-CFF0-E446-8109-F27282FA10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747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 para editar título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3D8C-49EB-6945-9E50-CC5D18B7C031}" type="datetimeFigureOut">
              <a:rPr lang="es-ES" smtClean="0"/>
              <a:t>02/11/2017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73A7-CFF0-E446-8109-F27282FA10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355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3D8C-49EB-6945-9E50-CC5D18B7C031}" type="datetimeFigureOut">
              <a:rPr lang="es-ES" smtClean="0"/>
              <a:t>02/11/2017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73A7-CFF0-E446-8109-F27282FA10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225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 para editar título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3D8C-49EB-6945-9E50-CC5D18B7C031}" type="datetimeFigureOut">
              <a:rPr lang="es-ES" smtClean="0"/>
              <a:t>02/11/2017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73A7-CFF0-E446-8109-F27282FA10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14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3D8C-49EB-6945-9E50-CC5D18B7C031}" type="datetimeFigureOut">
              <a:rPr lang="es-ES" smtClean="0"/>
              <a:t>02/11/2017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73A7-CFF0-E446-8109-F27282FA10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951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 para editar título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3D8C-49EB-6945-9E50-CC5D18B7C031}" type="datetimeFigureOut">
              <a:rPr lang="es-ES" smtClean="0"/>
              <a:t>02/11/2017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73A7-CFF0-E446-8109-F27282FA10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541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3D8C-49EB-6945-9E50-CC5D18B7C031}" type="datetimeFigureOut">
              <a:rPr lang="es-ES" smtClean="0"/>
              <a:t>02/11/2017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73A7-CFF0-E446-8109-F27282FA10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5482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3D8C-49EB-6945-9E50-CC5D18B7C031}" type="datetimeFigureOut">
              <a:rPr lang="es-ES" smtClean="0"/>
              <a:t>02/11/2017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73A7-CFF0-E446-8109-F27282FA10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31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3D8C-49EB-6945-9E50-CC5D18B7C031}" type="datetimeFigureOut">
              <a:rPr lang="es-ES" smtClean="0"/>
              <a:t>02/11/2017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73A7-CFF0-E446-8109-F27282FA10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086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3D8C-49EB-6945-9E50-CC5D18B7C031}" type="datetimeFigureOut">
              <a:rPr lang="es-ES" smtClean="0"/>
              <a:t>02/11/2017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73A7-CFF0-E446-8109-F27282FA10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050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 para editar título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E3D8C-49EB-6945-9E50-CC5D18B7C031}" type="datetimeFigureOut">
              <a:rPr lang="es-ES" smtClean="0"/>
              <a:t>02/11/2017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673A7-CFF0-E446-8109-F27282FA10A8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3 Imagen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5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\\localhost\Volumes\NO%20NAME\0%20Director%20COFREM\Video%20Colegio%20COFREM-Restrepo.mov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file:///\\localhost\Volumes\NO%20NAME\0%20Director%20COFREM\Video%20Colegio%20COFREM-Restrepo.m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\\localhost\Volumes\NO%20NAME\0%20Director%20COFREM\Video%20Colegio%20COFREM-Restrepo.mov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modelo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Video%20Colegio%20COFREM-Restrepo.mov" TargetMode="External"/><Relationship Id="rId2" Type="http://schemas.openxmlformats.org/officeDocument/2006/relationships/hyperlink" Target="file:///\\localhost\Volumes\NO%20NAME\0%20Director%20COFREM\Video%20Colegio%20COFREM-Restrepo.m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180667" y="5338297"/>
            <a:ext cx="29464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050" b="1" dirty="0" smtClean="0">
                <a:solidFill>
                  <a:srgbClr val="000090"/>
                </a:solidFill>
              </a:rPr>
              <a:t>Hector Orlando Solano Novoa</a:t>
            </a:r>
          </a:p>
          <a:p>
            <a:pPr algn="r"/>
            <a:r>
              <a:rPr lang="es-CO" sz="1050" b="1" dirty="0" smtClean="0">
                <a:solidFill>
                  <a:srgbClr val="000090"/>
                </a:solidFill>
              </a:rPr>
              <a:t>Director </a:t>
            </a:r>
          </a:p>
          <a:p>
            <a:pPr algn="r"/>
            <a:r>
              <a:rPr lang="es-CO" sz="1050" b="1" dirty="0" smtClean="0">
                <a:solidFill>
                  <a:srgbClr val="000090"/>
                </a:solidFill>
              </a:rPr>
              <a:t>Caja de Compensación Familiar COFREM</a:t>
            </a:r>
          </a:p>
          <a:p>
            <a:pPr algn="r"/>
            <a:r>
              <a:rPr lang="es-CO" sz="1050" b="1" dirty="0" smtClean="0">
                <a:solidFill>
                  <a:srgbClr val="000090"/>
                </a:solidFill>
              </a:rPr>
              <a:t>Villavicencio, Meta </a:t>
            </a:r>
            <a:r>
              <a:rPr lang="mr-IN" sz="1050" b="1" dirty="0" smtClean="0">
                <a:solidFill>
                  <a:srgbClr val="000090"/>
                </a:solidFill>
              </a:rPr>
              <a:t>–</a:t>
            </a:r>
            <a:r>
              <a:rPr lang="es-CO" sz="1050" b="1" dirty="0" smtClean="0">
                <a:solidFill>
                  <a:srgbClr val="000090"/>
                </a:solidFill>
              </a:rPr>
              <a:t> Colombia</a:t>
            </a:r>
          </a:p>
          <a:p>
            <a:pPr algn="r"/>
            <a:r>
              <a:rPr lang="es-CO" sz="1050" b="1" dirty="0" smtClean="0">
                <a:solidFill>
                  <a:srgbClr val="000090"/>
                </a:solidFill>
              </a:rPr>
              <a:t>2017-11-03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89509" y="2091267"/>
            <a:ext cx="7841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12611"/>
                </a:solidFill>
                <a:latin typeface="Arial Black"/>
                <a:cs typeface="Arial Black"/>
              </a:rPr>
              <a:t>Retos </a:t>
            </a:r>
            <a:r>
              <a:rPr lang="es-ES_tradnl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12611"/>
                </a:solidFill>
                <a:latin typeface="Arial Black"/>
                <a:cs typeface="Arial Black"/>
              </a:rPr>
              <a:t>y realidades en la formación de maestros para la primera </a:t>
            </a:r>
            <a:r>
              <a:rPr lang="es-ES_tradnl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12611"/>
                </a:solidFill>
                <a:latin typeface="Arial Black"/>
                <a:cs typeface="Arial Black"/>
              </a:rPr>
              <a:t>infancia</a:t>
            </a:r>
            <a:r>
              <a:rPr lang="es-CO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12611"/>
                </a:solidFill>
                <a:latin typeface="Arial Black"/>
                <a:cs typeface="Arial Black"/>
              </a:rPr>
              <a:t>.</a:t>
            </a:r>
            <a:endParaRPr lang="es-CO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112611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89671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03726" y="1647184"/>
            <a:ext cx="7019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1800" b="1" dirty="0">
              <a:solidFill>
                <a:srgbClr val="000090"/>
              </a:solidFill>
              <a:latin typeface="Albertus MT Lt" pitchFamily="2" charset="0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7071475" y="932210"/>
            <a:ext cx="3323755" cy="925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000" b="1" u="sng" dirty="0" smtClean="0">
                <a:solidFill>
                  <a:srgbClr val="E46C0A"/>
                </a:solidFill>
              </a:rPr>
              <a:t>Ley </a:t>
            </a:r>
            <a:r>
              <a:rPr lang="es-ES" sz="1000" b="1" u="sng" dirty="0">
                <a:solidFill>
                  <a:srgbClr val="E46C0A"/>
                </a:solidFill>
              </a:rPr>
              <a:t>1804 de 2016</a:t>
            </a:r>
          </a:p>
          <a:p>
            <a:pPr marL="0" indent="0">
              <a:buNone/>
            </a:pPr>
            <a:r>
              <a:rPr lang="es-ES" sz="1800" b="1" u="sng" dirty="0">
                <a:solidFill>
                  <a:srgbClr val="800000"/>
                </a:solidFill>
              </a:rPr>
              <a:t>A.I.N. de COFREM</a:t>
            </a:r>
          </a:p>
          <a:p>
            <a:pPr marL="0" indent="0">
              <a:buNone/>
            </a:pPr>
            <a:endParaRPr lang="es-ES" sz="1000" b="1" u="sng" dirty="0">
              <a:solidFill>
                <a:srgbClr val="E46C0A"/>
              </a:solidFill>
            </a:endParaRPr>
          </a:p>
        </p:txBody>
      </p:sp>
      <p:pic>
        <p:nvPicPr>
          <p:cNvPr id="9" name="Picture 2" descr="https://lh3.googleusercontent.com/iTrOob6w4LqoAa0f-LJFUr7zpdST-8htj5tdzAAwtIz-CyV0U83ctMdB9xgfGlAOornhcwvmkxJpgyJDK7XNrba0YiPvVBB8eIwwZ0yFdRt3JkvifGkfpcWFkOYqTFB2rm-tAXHgWqUKTbyaAov7JlUkrbPC-c2LrU76mZcYnrij46ZtWfxdowlJysQpX-R4ARPW_-WPplE2hxKzu6Uj-XUcXm-jC7pbcV9gIdHOuMAHGtemZpKEP6D0W0g-lVrdsONO7HgIbxAqZbrsbLTv2WNjNJQNEkUeueTFIrUGx6z1ojVBo3zh4VKT3mKb1rzBfAACtkcNJ7VlOz6uKkwAMjnfw-8-2KeOFZ4dHz5zhtRb25CN4b0aTBEDkTt8qu6pkVSgsHMXYH3_jruzH-8RrqRBiY2ah88K1kX3mHN6fBc6tIBsHHOkWS3sRTVY827hqcK02c_nDydMPduPQVyNEzeLkZnxq-mTIfuWj-5hM0cvFLnyblYi3ifml8s_UEoBdi5kgvdBwdoIN_EtmdYa2191C6It6cM5whoBbV8COE1lqwfgRZXROP6FloXacpz1MfqpYxtPmlk0l-3jGqSo491-CH-9mzspCZ_RPfDUc6YZ1ySVm_DIcuujR9qGv_UbPC3gm7-ElsIG0tP-SjEVYeO20F-0EiDi-wU=w902-h393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3" y="1671815"/>
            <a:ext cx="8483599" cy="448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CuadroTexto">
            <a:hlinkClick r:id="rId3" action="ppaction://hlinkfile"/>
          </p:cNvPr>
          <p:cNvSpPr txBox="1"/>
          <p:nvPr/>
        </p:nvSpPr>
        <p:spPr>
          <a:xfrm>
            <a:off x="0" y="932210"/>
            <a:ext cx="5159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4F6228"/>
                </a:solidFill>
                <a:latin typeface="Arial Black"/>
                <a:cs typeface="Arial Black"/>
              </a:rPr>
              <a:t>Colegio COFREM Restrepo</a:t>
            </a:r>
            <a:endParaRPr lang="es-CO" sz="2400" b="1" dirty="0">
              <a:solidFill>
                <a:srgbClr val="4F6228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6241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CuadroTexto">
            <a:hlinkClick r:id="rId2" action="ppaction://hlinkfile"/>
          </p:cNvPr>
          <p:cNvSpPr txBox="1"/>
          <p:nvPr/>
        </p:nvSpPr>
        <p:spPr>
          <a:xfrm>
            <a:off x="0" y="932210"/>
            <a:ext cx="5159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4F6228"/>
                </a:solidFill>
                <a:latin typeface="Arial Black"/>
                <a:cs typeface="Arial Black"/>
              </a:rPr>
              <a:t>Colegio COFREM Restrepo</a:t>
            </a:r>
            <a:endParaRPr lang="es-CO" sz="2400" b="1" dirty="0">
              <a:solidFill>
                <a:srgbClr val="4F6228"/>
              </a:solidFill>
              <a:latin typeface="Arial Black"/>
              <a:cs typeface="Arial Black"/>
            </a:endParaRPr>
          </a:p>
        </p:txBody>
      </p:sp>
      <p:pic>
        <p:nvPicPr>
          <p:cNvPr id="5" name="Picture 4" descr="https://lh3.googleusercontent.com/C8pu-tWeM0WUvns9cDD6RrO471XmM8jbtruL9GS-vyoBhgESFPHid_aVT3zPZyQbmPXMH7YZPTawGyL41Bbz-2YKTm7wnWzi-MxG8lfYKHBzIaeWXtyqrSO-9QKYSYF_z92SJAxrrh5dhtGXHkMxZDyXPCp9TCHty92-jzY6rKz7bb1TMEyYKX_gDdLjE9OksMjtVF28tDp8nNZP1BSSRJI2l6kpVe-EoVcJ2bXSjMF5Pi9-5WaR83O-wuVcdTO2Y_eoH43C5Rp5G_yxUYEXEpHN1psHJxRmKlp_FV4szuhzfzIUNACoz13TqzcYgUNP_pwS0UWLnqspdE9ZAItAQtlHJkBRGBqDlluyqpHHMKO02XZfzP6iyqsIH8GptV2d6rg7C50eEcL4vZF1sB7Aun7HoYjznRwIOZ72dXtypTGBXyC-AIws_HzrZ_sIi4-xlLowACgB5G1veAXmOqeMTxyGdYNjXozqlAiehQzkfb7GS1exGPdqakoOQB7UqvYQnyzNipKffTpFFtKsoXS2OkBkglh05GKO-KY3S3kRswaiq9XmbyXYuFe8LaOwCLtVEWnr3HhwQK68FJZg086hhCG3VD32xEd8YnWE2wnQiozjVTzjbGQzhxbN7veH8nWBn1Rx0NDOcsUg0i1bdFHO7p7qCDApXgc01I0=w1422-h949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92" y="1530035"/>
            <a:ext cx="4666666" cy="311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lh3.googleusercontent.com/sP9UVuTkVmGV_KCPrRTuwAjrhXnH-ajaPOj0HYc873MfoRVirfytb-IYQMOHYUuv5ZF0CyhQaoPSKHV96D2V2G-NnncZjp-fZZ_D9N35qgFBXwU1Vte40V4jC3YQrGnCToh3tmGDGF0tkvvSy1LH_RQi9k2RGjAUQ7M1gtzmDau5plB8xrt4FY6_ZMOIsIhgFmIS0D44LXDOxDMTNh7n49xLE1__HbG16VzwQb2zXgnVUrpYUt0eUNPV_an3xlkgjzkjvZecJUiijnf3B_gekt_HjNOYobxTGbvlg9ToqNCLr-RFOCIgrwnFTOktw2qC3LPHZe_bwpB38CZVZ59gMWWWaN-w27Q-GZInDXFL9LoQF__juvJqbCufZ0GXwkvyitXUnXHPirJuUp9xOyAZu8b8Bin61jDHFUYavOmFJuGocxe8OEBgvBsNPFP3hWsNoNplQddj862I23H9LS95qxyJ8Y2owAokfjPyrm5UgJj0h8nmJpSNpromV48ZT6vLUpMprQkmNYZ9gtvAOVYgQ-b8qG_bnx4GQ5rI1E3ZjW0Fr1U7XvRQoOLV-i91s9UzF_PZVAaNZx9rkiPIHpsWL95wsuVxtspZV_qZEWXhoEqraf9Fis5KQ_FMcGPVdVjJ0odAM2xP4HchuxCAVotvhn-nyp4kEventO0=w1325-h900-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547" y="3096285"/>
            <a:ext cx="4139758" cy="292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7071475" y="932210"/>
            <a:ext cx="3323755" cy="925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000" b="1" u="sng" dirty="0" smtClean="0">
                <a:solidFill>
                  <a:srgbClr val="E46C0A"/>
                </a:solidFill>
              </a:rPr>
              <a:t>Ley </a:t>
            </a:r>
            <a:r>
              <a:rPr lang="es-ES" sz="1000" b="1" u="sng" dirty="0">
                <a:solidFill>
                  <a:srgbClr val="E46C0A"/>
                </a:solidFill>
              </a:rPr>
              <a:t>1804 de 2016</a:t>
            </a:r>
          </a:p>
          <a:p>
            <a:pPr marL="0" indent="0">
              <a:buNone/>
            </a:pPr>
            <a:r>
              <a:rPr lang="es-ES" sz="1800" b="1" u="sng" dirty="0">
                <a:solidFill>
                  <a:srgbClr val="800000"/>
                </a:solidFill>
              </a:rPr>
              <a:t>A.I.N. de COFREM</a:t>
            </a:r>
          </a:p>
          <a:p>
            <a:pPr marL="0" indent="0">
              <a:buNone/>
            </a:pPr>
            <a:endParaRPr lang="es-ES" sz="1000" b="1" u="sng" dirty="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42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20130722 Via Acacias-Villavo (3).jpg"/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132040" y="3022602"/>
            <a:ext cx="78416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12611"/>
                </a:solidFill>
                <a:latin typeface="Arial Black"/>
                <a:cs typeface="Arial Black"/>
              </a:rPr>
              <a:t>Gracias</a:t>
            </a:r>
            <a:endParaRPr lang="es-CO" sz="8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112611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30298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 txBox="1">
            <a:spLocks/>
          </p:cNvSpPr>
          <p:nvPr/>
        </p:nvSpPr>
        <p:spPr>
          <a:xfrm>
            <a:off x="7071475" y="915277"/>
            <a:ext cx="3323755" cy="925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u="sng" dirty="0" smtClean="0">
                <a:solidFill>
                  <a:srgbClr val="800000"/>
                </a:solidFill>
              </a:rPr>
              <a:t>Ley </a:t>
            </a:r>
            <a:r>
              <a:rPr lang="es-ES" sz="1800" b="1" u="sng" dirty="0">
                <a:solidFill>
                  <a:srgbClr val="800000"/>
                </a:solidFill>
              </a:rPr>
              <a:t>1804 de 2016</a:t>
            </a:r>
          </a:p>
          <a:p>
            <a:pPr marL="0" indent="0">
              <a:buNone/>
            </a:pPr>
            <a:r>
              <a:rPr lang="es-ES" sz="1000" b="1" u="sng" dirty="0" smtClean="0">
                <a:solidFill>
                  <a:srgbClr val="E46C0A"/>
                </a:solidFill>
              </a:rPr>
              <a:t>A.I.N. de COFREM</a:t>
            </a:r>
          </a:p>
          <a:p>
            <a:pPr marL="0" indent="0">
              <a:buNone/>
            </a:pPr>
            <a:endParaRPr lang="es-ES" sz="1000" b="1" u="sng" dirty="0">
              <a:solidFill>
                <a:srgbClr val="E46C0A"/>
              </a:solidFill>
            </a:endParaRPr>
          </a:p>
        </p:txBody>
      </p:sp>
      <p:sp>
        <p:nvSpPr>
          <p:cNvPr id="7" name="3 Rectángulo"/>
          <p:cNvSpPr/>
          <p:nvPr/>
        </p:nvSpPr>
        <p:spPr>
          <a:xfrm>
            <a:off x="1203726" y="1647184"/>
            <a:ext cx="70198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b="1" dirty="0"/>
              <a:t>Atención integral</a:t>
            </a:r>
            <a:r>
              <a:rPr lang="es-ES_tradnl" dirty="0"/>
              <a:t>. Es el </a:t>
            </a:r>
            <a:r>
              <a:rPr lang="es-ES_tradnl" b="1" dirty="0"/>
              <a:t>conjunto de acciones intersectoriales, intencionadas, relaciónales y efectivas encaminadas a asegurar que en cada uno de los entornos</a:t>
            </a:r>
            <a:r>
              <a:rPr lang="es-ES_tradnl" dirty="0"/>
              <a:t> en los que transcurre la vida de los niños y niñas, existan las condiciones humanas, sociales y materiales para garantizar la promoción y potenciación de su desarrollo. Estas </a:t>
            </a:r>
            <a:r>
              <a:rPr lang="es-ES_tradnl" b="1" dirty="0"/>
              <a:t>acciones son planificadas, continuas y permanentes</a:t>
            </a:r>
            <a:r>
              <a:rPr lang="es-ES_tradnl" dirty="0"/>
              <a:t>. Involucran </a:t>
            </a:r>
            <a:r>
              <a:rPr lang="es-ES_tradnl" b="1" dirty="0"/>
              <a:t>aspectos de carácter técnico, político, programático, financiero y social</a:t>
            </a:r>
            <a:r>
              <a:rPr lang="es-ES_tradnl" dirty="0"/>
              <a:t>, y deben darse en los </a:t>
            </a:r>
            <a:r>
              <a:rPr lang="es-ES_tradnl" b="1" dirty="0"/>
              <a:t>ámbitos nacional y </a:t>
            </a:r>
            <a:r>
              <a:rPr lang="es-ES_tradnl" b="1" dirty="0" smtClean="0"/>
              <a:t>territorial.</a:t>
            </a:r>
            <a:endParaRPr lang="es-ES_tradnl" b="1" u="sng" dirty="0" smtClean="0"/>
          </a:p>
          <a:p>
            <a:pPr lvl="1"/>
            <a:r>
              <a:rPr lang="es-ES_tradnl" b="1" dirty="0" smtClean="0"/>
              <a:t>Pertinente</a:t>
            </a:r>
            <a:endParaRPr lang="es-CO" dirty="0"/>
          </a:p>
          <a:p>
            <a:pPr lvl="1"/>
            <a:r>
              <a:rPr lang="es-ES_tradnl" b="1" dirty="0" smtClean="0"/>
              <a:t>Oportuna</a:t>
            </a:r>
            <a:endParaRPr lang="es-ES_tradnl" dirty="0" smtClean="0"/>
          </a:p>
          <a:p>
            <a:pPr lvl="1"/>
            <a:r>
              <a:rPr lang="es-ES_tradnl" b="1" dirty="0" smtClean="0"/>
              <a:t>Flexible</a:t>
            </a:r>
            <a:endParaRPr lang="es-ES_tradnl" dirty="0"/>
          </a:p>
          <a:p>
            <a:pPr lvl="1"/>
            <a:r>
              <a:rPr lang="es-ES_tradnl" b="1" dirty="0" smtClean="0"/>
              <a:t>Diferencial</a:t>
            </a:r>
            <a:endParaRPr lang="es-ES_tradnl" dirty="0"/>
          </a:p>
          <a:p>
            <a:pPr lvl="1"/>
            <a:r>
              <a:rPr lang="es-ES_tradnl" b="1" dirty="0" smtClean="0"/>
              <a:t>Continua</a:t>
            </a:r>
          </a:p>
          <a:p>
            <a:pPr lvl="1"/>
            <a:r>
              <a:rPr lang="es-ES_tradnl" b="1" dirty="0" smtClean="0"/>
              <a:t>Complementaria</a:t>
            </a:r>
            <a:endParaRPr lang="es-CO" b="1" dirty="0">
              <a:solidFill>
                <a:srgbClr val="000090"/>
              </a:solidFill>
              <a:latin typeface="Albertus MT Lt" pitchFamily="2" charset="0"/>
            </a:endParaRPr>
          </a:p>
        </p:txBody>
      </p:sp>
      <p:pic>
        <p:nvPicPr>
          <p:cNvPr id="8" name="Picture 3" descr="G:\INFORME DETALLADO SEPTIEMBRE\EVIDENCIAS\COMPONENTE PROCESO PEDAGOGICO Y EDUCATIVO\ASOCIACION JORDAN PARAISO (FUNDAR)\TALENTO HUMANO\IMG-20170915-WA0013.jpg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635" y="4018490"/>
            <a:ext cx="3344831" cy="188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77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932210"/>
            <a:ext cx="5159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4F6228"/>
                </a:solidFill>
                <a:latin typeface="Arial Black"/>
                <a:cs typeface="Arial Black"/>
              </a:rPr>
              <a:t>Retos en la formación de Agentes Educativas</a:t>
            </a:r>
            <a:endParaRPr lang="es-CO" sz="2400" b="1" dirty="0">
              <a:solidFill>
                <a:srgbClr val="4F6228"/>
              </a:solidFill>
              <a:latin typeface="Arial Black"/>
              <a:cs typeface="Arial Black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37592" y="1647184"/>
            <a:ext cx="7019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1800" b="1" dirty="0">
              <a:solidFill>
                <a:srgbClr val="000090"/>
              </a:solidFill>
              <a:latin typeface="Albertus MT Lt" pitchFamily="2" charset="0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7071475" y="932210"/>
            <a:ext cx="3323755" cy="925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000" b="1" u="sng" dirty="0" smtClean="0">
                <a:solidFill>
                  <a:srgbClr val="E46C0A"/>
                </a:solidFill>
              </a:rPr>
              <a:t>Ley </a:t>
            </a:r>
            <a:r>
              <a:rPr lang="es-ES" sz="1000" b="1" u="sng" dirty="0">
                <a:solidFill>
                  <a:srgbClr val="E46C0A"/>
                </a:solidFill>
              </a:rPr>
              <a:t>1804 de 2016</a:t>
            </a:r>
          </a:p>
          <a:p>
            <a:pPr marL="0" indent="0">
              <a:buNone/>
            </a:pPr>
            <a:r>
              <a:rPr lang="es-ES" sz="1800" b="1" u="sng" dirty="0">
                <a:solidFill>
                  <a:srgbClr val="800000"/>
                </a:solidFill>
              </a:rPr>
              <a:t>A.I.N. de COFREM</a:t>
            </a:r>
          </a:p>
          <a:p>
            <a:pPr marL="0" indent="0">
              <a:buNone/>
            </a:pPr>
            <a:endParaRPr lang="es-ES" sz="1000" b="1" u="sng" dirty="0">
              <a:solidFill>
                <a:srgbClr val="E46C0A"/>
              </a:solidFill>
            </a:endParaRPr>
          </a:p>
        </p:txBody>
      </p:sp>
      <p:sp>
        <p:nvSpPr>
          <p:cNvPr id="5" name="3 Rectángulo"/>
          <p:cNvSpPr/>
          <p:nvPr/>
        </p:nvSpPr>
        <p:spPr>
          <a:xfrm>
            <a:off x="1237592" y="2210722"/>
            <a:ext cx="70198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just">
              <a:buFont typeface="Arial"/>
              <a:buChar char="•"/>
            </a:pPr>
            <a:r>
              <a:rPr lang="es-CO" b="1" dirty="0" smtClean="0"/>
              <a:t>motivación, </a:t>
            </a:r>
          </a:p>
          <a:p>
            <a:pPr marL="285750" lvl="1" indent="-285750" algn="just">
              <a:buFont typeface="Arial"/>
              <a:buChar char="•"/>
            </a:pPr>
            <a:r>
              <a:rPr lang="es-CO" b="1" dirty="0"/>
              <a:t>brecha generacional, </a:t>
            </a:r>
          </a:p>
          <a:p>
            <a:pPr marL="285750" lvl="1" indent="-285750" algn="just">
              <a:buFont typeface="Arial"/>
              <a:buChar char="•"/>
            </a:pPr>
            <a:r>
              <a:rPr lang="es-CO" b="1" dirty="0" smtClean="0"/>
              <a:t>aceptación </a:t>
            </a:r>
            <a:r>
              <a:rPr lang="es-CO" b="1" dirty="0"/>
              <a:t>del cambio,</a:t>
            </a:r>
          </a:p>
          <a:p>
            <a:pPr marL="285750" lvl="1" indent="-285750" algn="just">
              <a:buFont typeface="Arial"/>
              <a:buChar char="•"/>
            </a:pPr>
            <a:r>
              <a:rPr lang="es-CO" b="1" dirty="0" smtClean="0"/>
              <a:t>desconfianza al proceso, </a:t>
            </a:r>
          </a:p>
          <a:p>
            <a:pPr marL="285750" lvl="1" indent="-285750" algn="just">
              <a:buFont typeface="Arial"/>
              <a:buChar char="•"/>
            </a:pPr>
            <a:r>
              <a:rPr lang="es-CO" b="1" dirty="0"/>
              <a:t>homologación academica, </a:t>
            </a:r>
          </a:p>
          <a:p>
            <a:pPr marL="285750" lvl="1" indent="-285750" algn="just">
              <a:buFont typeface="Arial"/>
              <a:buChar char="•"/>
            </a:pPr>
            <a:r>
              <a:rPr lang="es-CO" b="1" dirty="0" smtClean="0"/>
              <a:t>ayudas financieras para proseguir en su formación terciaria,</a:t>
            </a:r>
          </a:p>
          <a:p>
            <a:pPr marL="285750" lvl="1" indent="-285750" algn="just">
              <a:buFont typeface="Arial"/>
              <a:buChar char="•"/>
            </a:pPr>
            <a:r>
              <a:rPr lang="es-CO" b="1" dirty="0" smtClean="0"/>
              <a:t>ruptura de dinámicas personales –independientes-</a:t>
            </a:r>
          </a:p>
          <a:p>
            <a:pPr marL="285750" lvl="1" indent="-285750" algn="just">
              <a:buFont typeface="Arial"/>
              <a:buChar char="•"/>
            </a:pPr>
            <a:r>
              <a:rPr lang="es-CO" b="1" dirty="0" smtClean="0"/>
              <a:t>institucional,</a:t>
            </a:r>
          </a:p>
          <a:p>
            <a:pPr marL="285750" lvl="0" indent="-285750" algn="just">
              <a:buFont typeface="Arial"/>
              <a:buChar char="•"/>
            </a:pPr>
            <a:r>
              <a:rPr lang="es-CO" b="1" dirty="0" smtClean="0"/>
              <a:t>mantener el ánimo de las agentes educativas ya profesionalizadas</a:t>
            </a:r>
          </a:p>
          <a:p>
            <a:pPr marL="285750" lvl="0" indent="-285750" algn="just">
              <a:buFont typeface="Arial"/>
              <a:buChar char="•"/>
            </a:pPr>
            <a:r>
              <a:rPr lang="es-CO" b="1" dirty="0"/>
              <a:t>p</a:t>
            </a:r>
            <a:r>
              <a:rPr lang="es-CO" b="1" dirty="0" smtClean="0"/>
              <a:t>asar del ejercicio </a:t>
            </a:r>
            <a:r>
              <a:rPr lang="es-CO" b="1" dirty="0"/>
              <a:t>cotidiano </a:t>
            </a:r>
            <a:r>
              <a:rPr lang="es-CO" b="1" dirty="0" smtClean="0"/>
              <a:t>del ‘cuido</a:t>
            </a:r>
            <a:r>
              <a:rPr lang="es-CO" b="1" dirty="0"/>
              <a:t>, trabajo lúdico y </a:t>
            </a:r>
            <a:r>
              <a:rPr lang="es-CO" b="1" dirty="0" smtClean="0"/>
              <a:t>recreativo’, implementando acciones para fortalecer el componente pedagógico, de </a:t>
            </a:r>
            <a:r>
              <a:rPr lang="es-CO" b="1" smtClean="0"/>
              <a:t>tal manera </a:t>
            </a:r>
            <a:r>
              <a:rPr lang="es-CO" b="1" dirty="0"/>
              <a:t>que los niños y niñas incorporen competencias y destrezas </a:t>
            </a:r>
            <a:r>
              <a:rPr lang="es-CO" b="1" dirty="0" smtClean="0"/>
              <a:t>para el transito de educacion incial a la preescolar.</a:t>
            </a:r>
          </a:p>
          <a:p>
            <a:pPr algn="just"/>
            <a:r>
              <a:rPr lang="es-CO" b="1" dirty="0" smtClean="0"/>
              <a:t>  </a:t>
            </a:r>
            <a:endParaRPr lang="es-CO" b="1" dirty="0"/>
          </a:p>
        </p:txBody>
      </p:sp>
      <p:pic>
        <p:nvPicPr>
          <p:cNvPr id="7" name="Imagen 6" descr="C:\Users\direccion1\Downloads\LOGOTIPO ATENCION A LA NIÑEZ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56" y="1688405"/>
            <a:ext cx="981298" cy="11966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/>
          <p:cNvSpPr/>
          <p:nvPr/>
        </p:nvSpPr>
        <p:spPr>
          <a:xfrm>
            <a:off x="7435678" y="3034196"/>
            <a:ext cx="821740" cy="4746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_tradnl" dirty="0"/>
          </a:p>
        </p:txBody>
      </p:sp>
      <p:sp>
        <p:nvSpPr>
          <p:cNvPr id="10" name="Rectángulo 9"/>
          <p:cNvSpPr/>
          <p:nvPr/>
        </p:nvSpPr>
        <p:spPr>
          <a:xfrm>
            <a:off x="7521319" y="3086861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Sentir</a:t>
            </a:r>
            <a:endParaRPr lang="es-ES_tradnl" dirty="0"/>
          </a:p>
        </p:txBody>
      </p:sp>
      <p:sp>
        <p:nvSpPr>
          <p:cNvPr id="11" name="Rectángulo 10"/>
          <p:cNvSpPr/>
          <p:nvPr/>
        </p:nvSpPr>
        <p:spPr>
          <a:xfrm>
            <a:off x="7391617" y="2597059"/>
            <a:ext cx="865801" cy="4746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/>
          <p:cNvSpPr/>
          <p:nvPr/>
        </p:nvSpPr>
        <p:spPr>
          <a:xfrm>
            <a:off x="7436047" y="2649724"/>
            <a:ext cx="821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Pensar</a:t>
            </a:r>
            <a:endParaRPr lang="es-ES_tradnl" dirty="0"/>
          </a:p>
        </p:txBody>
      </p:sp>
      <p:sp>
        <p:nvSpPr>
          <p:cNvPr id="13" name="Rectángulo 12"/>
          <p:cNvSpPr/>
          <p:nvPr/>
        </p:nvSpPr>
        <p:spPr>
          <a:xfrm>
            <a:off x="7015306" y="2158057"/>
            <a:ext cx="1242112" cy="4746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Rectángulo 13"/>
          <p:cNvSpPr/>
          <p:nvPr/>
        </p:nvSpPr>
        <p:spPr>
          <a:xfrm>
            <a:off x="7059366" y="2210722"/>
            <a:ext cx="1198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Comunicar</a:t>
            </a:r>
            <a:endParaRPr lang="es-ES_tradnl" dirty="0"/>
          </a:p>
        </p:txBody>
      </p:sp>
      <p:sp>
        <p:nvSpPr>
          <p:cNvPr id="15" name="Rectángulo 14"/>
          <p:cNvSpPr/>
          <p:nvPr/>
        </p:nvSpPr>
        <p:spPr>
          <a:xfrm>
            <a:off x="6932147" y="1682138"/>
            <a:ext cx="1325271" cy="474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Rectángulo 15"/>
          <p:cNvSpPr/>
          <p:nvPr/>
        </p:nvSpPr>
        <p:spPr>
          <a:xfrm>
            <a:off x="7028596" y="1726078"/>
            <a:ext cx="1228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mtClean="0">
                <a:solidFill>
                  <a:schemeClr val="bg1"/>
                </a:solidFill>
              </a:rPr>
              <a:t>Trascender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4872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932210"/>
            <a:ext cx="5159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4F6228"/>
                </a:solidFill>
                <a:latin typeface="Arial Black"/>
                <a:cs typeface="Arial Black"/>
              </a:rPr>
              <a:t>‘Cero a Siempre’</a:t>
            </a:r>
            <a:endParaRPr lang="es-CO" sz="2400" b="1" dirty="0">
              <a:solidFill>
                <a:srgbClr val="4F6228"/>
              </a:solidFill>
              <a:latin typeface="Arial Black"/>
              <a:cs typeface="Arial Black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03726" y="1647184"/>
            <a:ext cx="7019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1800" b="1" dirty="0">
              <a:solidFill>
                <a:srgbClr val="000090"/>
              </a:solidFill>
              <a:latin typeface="Albertus MT Lt" pitchFamily="2" charset="0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7071475" y="932210"/>
            <a:ext cx="3323755" cy="925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000" b="1" u="sng" dirty="0" smtClean="0">
                <a:solidFill>
                  <a:srgbClr val="E46C0A"/>
                </a:solidFill>
              </a:rPr>
              <a:t>Ley </a:t>
            </a:r>
            <a:r>
              <a:rPr lang="es-ES" sz="1000" b="1" u="sng" dirty="0">
                <a:solidFill>
                  <a:srgbClr val="E46C0A"/>
                </a:solidFill>
              </a:rPr>
              <a:t>1804 de 2016</a:t>
            </a:r>
          </a:p>
          <a:p>
            <a:pPr marL="0" indent="0">
              <a:buNone/>
            </a:pPr>
            <a:r>
              <a:rPr lang="es-ES" sz="1800" b="1" u="sng" dirty="0">
                <a:solidFill>
                  <a:srgbClr val="800000"/>
                </a:solidFill>
              </a:rPr>
              <a:t>A.I.N. de COFREM</a:t>
            </a:r>
          </a:p>
          <a:p>
            <a:pPr marL="0" indent="0">
              <a:buNone/>
            </a:pPr>
            <a:endParaRPr lang="es-ES" sz="1000" b="1" u="sng" dirty="0">
              <a:solidFill>
                <a:srgbClr val="E46C0A"/>
              </a:solidFill>
            </a:endParaRPr>
          </a:p>
        </p:txBody>
      </p:sp>
      <p:sp>
        <p:nvSpPr>
          <p:cNvPr id="5" name="3 Rectángulo"/>
          <p:cNvSpPr/>
          <p:nvPr/>
        </p:nvSpPr>
        <p:spPr>
          <a:xfrm>
            <a:off x="1203726" y="1647184"/>
            <a:ext cx="70198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b="1" u="sng" dirty="0" smtClean="0"/>
              <a:t>Familia </a:t>
            </a:r>
            <a:r>
              <a:rPr lang="es-ES_tradnl" b="1" u="sng" dirty="0"/>
              <a:t>Comunidad y </a:t>
            </a:r>
            <a:r>
              <a:rPr lang="es-ES_tradnl" b="1" u="sng" dirty="0" smtClean="0"/>
              <a:t>Redes</a:t>
            </a:r>
          </a:p>
          <a:p>
            <a:pPr algn="just"/>
            <a:endParaRPr lang="es-ES_tradnl" b="1" u="sng" dirty="0"/>
          </a:p>
          <a:p>
            <a:pPr lvl="0"/>
            <a:r>
              <a:rPr lang="es-ES_tradnl" b="1" u="sng" dirty="0"/>
              <a:t>Salud y n</a:t>
            </a:r>
            <a:r>
              <a:rPr lang="es-ES_tradnl" b="1" u="sng" dirty="0" smtClean="0"/>
              <a:t>utrición</a:t>
            </a:r>
          </a:p>
          <a:p>
            <a:pPr lvl="0"/>
            <a:endParaRPr lang="es-ES_tradnl" b="1" u="sng" dirty="0"/>
          </a:p>
          <a:p>
            <a:pPr lvl="0"/>
            <a:r>
              <a:rPr lang="es-ES_tradnl" b="1" u="sng" dirty="0"/>
              <a:t>Proceso </a:t>
            </a:r>
            <a:r>
              <a:rPr lang="es-ES_tradnl" b="1" u="sng" dirty="0" smtClean="0"/>
              <a:t>Pedagógico </a:t>
            </a:r>
            <a:r>
              <a:rPr lang="es-ES_tradnl" b="1" u="sng" dirty="0"/>
              <a:t>y </a:t>
            </a:r>
            <a:r>
              <a:rPr lang="es-ES_tradnl" b="1" u="sng" dirty="0" smtClean="0"/>
              <a:t>Educativo</a:t>
            </a:r>
          </a:p>
          <a:p>
            <a:pPr lvl="0"/>
            <a:endParaRPr lang="es-ES_tradnl" b="1" u="sng" dirty="0"/>
          </a:p>
          <a:p>
            <a:pPr lvl="0"/>
            <a:r>
              <a:rPr lang="es-ES_tradnl" b="1" u="sng" dirty="0"/>
              <a:t>Talento </a:t>
            </a:r>
            <a:r>
              <a:rPr lang="es-ES_tradnl" b="1" u="sng" dirty="0" smtClean="0"/>
              <a:t>Humano</a:t>
            </a:r>
          </a:p>
          <a:p>
            <a:pPr lvl="0"/>
            <a:endParaRPr lang="es-ES_tradnl" b="1" u="sng" dirty="0"/>
          </a:p>
          <a:p>
            <a:pPr lvl="0"/>
            <a:r>
              <a:rPr lang="es-ES_tradnl" b="1" u="sng" dirty="0"/>
              <a:t>Ambientes Educativos y </a:t>
            </a:r>
            <a:r>
              <a:rPr lang="es-ES_tradnl" b="1" u="sng" dirty="0" smtClean="0"/>
              <a:t>Protectores </a:t>
            </a:r>
          </a:p>
          <a:p>
            <a:pPr lvl="0"/>
            <a:endParaRPr lang="es-ES_tradnl" b="1" u="sng" dirty="0"/>
          </a:p>
          <a:p>
            <a:pPr lvl="0"/>
            <a:r>
              <a:rPr lang="es-ES_tradnl" b="1" u="sng" dirty="0"/>
              <a:t>Administrativo y de Gestión</a:t>
            </a:r>
            <a:r>
              <a:rPr lang="es-ES_tradnl" b="1" u="sng" dirty="0" smtClean="0"/>
              <a:t>.</a:t>
            </a:r>
          </a:p>
          <a:p>
            <a:pPr lvl="0"/>
            <a:r>
              <a:rPr lang="es-ES_tradnl" b="1" u="sng" dirty="0" smtClean="0"/>
              <a:t> </a:t>
            </a:r>
            <a:endParaRPr lang="es-CO" b="1" u="sng" dirty="0"/>
          </a:p>
        </p:txBody>
      </p:sp>
      <p:pic>
        <p:nvPicPr>
          <p:cNvPr id="7" name="Picture 4" descr="https://lh3.googleusercontent.com/KqAj8FXbjFr97N9TXTAOLw2iXL1JH1uw7cZ4VWyvJ64Xn10N19uzCmLQpoXgw1-GBMYCuxHgrMX5cb6jW6G7J_9pGa1rYtyKmSUtMQAIEwhm8nXpSDAehAGKZpjpzI099ETIeqq7byx8kkACiH6G_n0R3Va9BwWtR21uogBMXTwzNZ-NiztTKUt8U2D9I_tX70lx4c5hKVW7MRPdjohQTTR9EVC_44nyxcRgR1HLkBGIQ_iPnf6OZuAWvusvdkaaxFKYQzV7NhlHhqGpwcDNWdLG5Jjc-8j2PkjnDHa-rAWC1LZmUlGyPc-okMjK4ai4OKHBjCdsccL0JHCQPE3dbv7DTI-WQE2GOjbv49_Pmvcp3-Y6Ov1sJCcRtuGrr3q-Mk3Y0VjP7VXbR_THM9znStn8b5iUtLLNJ9QVqTuBT3XR8UkUXWMbZNQW_Rx0PKyyoiZVTvkroKKd8mBdn3finIFwxPq0wy6zKYclRvQ9X6IepwterlkADKF0TYIxL7UcnTJ_FiYwqWz7Eme0qhPE4uPenB-ye6CchN75YWNg1nz2OYBqmKhlFvqDcfY-OaxuvDqrdLFry1TpE8DwTfR76Yl8E7l5pAPO7w4HEqD1oqtuOO2pvBanLMG2p3Siosez9AX8KtJxqcW1jqiNxgYYzfNUaG5kJQmDo74=w421-h662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28" y="1647184"/>
            <a:ext cx="2761456" cy="434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C:\Users\direccion1\Downloads\LOGOTIPO ATENCION A LA NIÑEZ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77" y="5063504"/>
            <a:ext cx="981298" cy="1196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02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03726" y="1647184"/>
            <a:ext cx="7019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1800" b="1" dirty="0">
              <a:solidFill>
                <a:srgbClr val="000090"/>
              </a:solidFill>
              <a:latin typeface="Albertus MT Lt" pitchFamily="2" charset="0"/>
            </a:endParaRPr>
          </a:p>
        </p:txBody>
      </p:sp>
      <p:sp>
        <p:nvSpPr>
          <p:cNvPr id="5" name="3 Rectángulo"/>
          <p:cNvSpPr/>
          <p:nvPr/>
        </p:nvSpPr>
        <p:spPr>
          <a:xfrm>
            <a:off x="1203726" y="1647184"/>
            <a:ext cx="7019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b="1" u="sng" dirty="0" smtClean="0"/>
              <a:t>Centros </a:t>
            </a:r>
            <a:r>
              <a:rPr lang="es-ES_tradnl" b="1" u="sng" dirty="0"/>
              <a:t>de </a:t>
            </a:r>
            <a:r>
              <a:rPr lang="es-ES_tradnl" b="1" u="sng" dirty="0" smtClean="0"/>
              <a:t>Desarrollo Infantil -CDI: </a:t>
            </a:r>
          </a:p>
          <a:p>
            <a:pPr lvl="1" algn="just"/>
            <a:r>
              <a:rPr lang="es-ES_tradnl" b="1" u="sng" dirty="0" err="1" smtClean="0"/>
              <a:t>Chaparralito</a:t>
            </a:r>
            <a:r>
              <a:rPr lang="es-ES_tradnl" b="1" u="sng" dirty="0" smtClean="0"/>
              <a:t> llanero</a:t>
            </a:r>
          </a:p>
        </p:txBody>
      </p:sp>
      <p:pic>
        <p:nvPicPr>
          <p:cNvPr id="9" name="Picture 2" descr="https://lh3.googleusercontent.com/yAGBOrIRPcffQj4AdK1mtAW1zOBGKDSJga3x0puUpTa0snDIEbCzQOlkXib3AN-MVIDi0_-yCikzzCwbWmSgtlEuJy_Ej_uHLhyoLlaUqw8xhD37TWbJWQ6hDdhkppGKanISi4B8U_o608f9cCrEXwzqt5TVHzWcyje6YaEgo_LCG5uX7XoE5HSbW8BN0ykXa3nnbh4IzlVADZFbqZcSRWaCRWj4QWUVBZSxAkClvwuHRHlKLOkrJt_lCY2MynO1svCZxVTZxbqibgG8JDm-m6r8QXpogrNVHAczzZxI5Nx-yoKs85lt_9RaI1FPl82aR02L8jq_fxMt7BEQ0Lb3MtQ0J4vHSEcLb2m8_yZEk72E7pGmALnQJFlpjhJsXaLLOz_d13hkb0KhBYgaLGEZD4PSrQyBkYAIxYraxHz0ns2bruRsY0xfMlpQ8Nyvw2bE_HAmIe7oxfKSysJ788vKO7xYZJp9xWd11foO_i3BE1QcSWnwrJJu72rDAZM_pelKTFgyWuDrvc3n8vjUy8DiQRX-oEduoGkGZb140j7vmK966KKnpJ1j9cHU8escpX8-5HegTjdLiqRq9oCbVPS1hM5UHax-myvfINrt5aE8BXM_GYACwvtWJtfso5mJw4R8VtZGpxY_ozN6YWXIaRDk6WXM3O4dpmL2Bwo=w994-h663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01" y="3058546"/>
            <a:ext cx="4870800" cy="324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3.googleusercontent.com/Dzb1btI6EYVLVzgU3flJ-2TDi_XooTVlXNIiGHBwqeryet8S57WwfW9CFygydAyhIzGGBlmHMyeyAOXWHUgkl5OuENPf2dkVMj-hlu0yociY9wV6tbS-eUUM9UeDP8p0G8e-UqgAEyr3zdobKUfIUGBXuJ91aiLmX1q5edefXpJXd8mT-KAvVdWqP9154aPxmEarH9y74H69Pbud7JxjntvXPhfWyB9-ueFBtrvIaM_QcGddaFns5b5bS-LgwnzZDZTnNDw5dtD0mEMUWqBdSRzvLP01yVoEPI68qJT5gXlP5i5_QBuJIdSdQruhA_sc7aeAgfBql_17-NIcITWwPH4Il75X7DQ7YmU6PsHRaXn57PMws-rQyXsJyFDq9VMIiG42jACZsiMA4J1PP0NFc9FnTj2FcmBanxIQq6zJ8yPZp8BDAt4TaSsfa0uNNBGpgm0dyupG2tY5wWgmDuQMUwzOfCzPafroyPOdJ74tFcGB1hsyYzBj7IM1yeifYnxwlnGNudiW4LLHheSHHHDLrvhTXKA5nO064ovaDfTqsj9jWkVnp13tzfyiYlrjh6BLnSyXDh9Ffjkld58Qkt4fSfHDqEn6tBRukGFkI-tiAttk-JuYjVWvVYkiQ1dRbIae6zHaAuoRAH9flzI2gdHHXm0SAUA05Npfn84=w1121-h662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479" y="2213678"/>
            <a:ext cx="4424006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contenido 2"/>
          <p:cNvSpPr txBox="1">
            <a:spLocks/>
          </p:cNvSpPr>
          <p:nvPr/>
        </p:nvSpPr>
        <p:spPr>
          <a:xfrm>
            <a:off x="7071475" y="932210"/>
            <a:ext cx="3323755" cy="925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000" b="1" u="sng" dirty="0" smtClean="0">
                <a:solidFill>
                  <a:srgbClr val="E46C0A"/>
                </a:solidFill>
              </a:rPr>
              <a:t>Ley </a:t>
            </a:r>
            <a:r>
              <a:rPr lang="es-ES" sz="1000" b="1" u="sng" dirty="0">
                <a:solidFill>
                  <a:srgbClr val="E46C0A"/>
                </a:solidFill>
              </a:rPr>
              <a:t>1804 de 2016</a:t>
            </a:r>
          </a:p>
          <a:p>
            <a:pPr marL="0" indent="0">
              <a:buNone/>
            </a:pPr>
            <a:r>
              <a:rPr lang="es-ES" sz="1800" b="1" u="sng" dirty="0">
                <a:solidFill>
                  <a:srgbClr val="800000"/>
                </a:solidFill>
              </a:rPr>
              <a:t>A.I.N. de COFREM</a:t>
            </a:r>
          </a:p>
          <a:p>
            <a:pPr marL="0" indent="0">
              <a:buNone/>
            </a:pPr>
            <a:endParaRPr lang="es-ES" sz="1000" b="1" u="sng" dirty="0">
              <a:solidFill>
                <a:srgbClr val="E46C0A"/>
              </a:solidFill>
            </a:endParaRPr>
          </a:p>
        </p:txBody>
      </p:sp>
      <p:pic>
        <p:nvPicPr>
          <p:cNvPr id="11" name="Imagen 10" descr="C:\Users\direccion1\Downloads\LOGOTIPO ATENCION A LA NIÑEZ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122" y="5110718"/>
            <a:ext cx="981298" cy="11966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2 CuadroTexto"/>
          <p:cNvSpPr txBox="1"/>
          <p:nvPr/>
        </p:nvSpPr>
        <p:spPr>
          <a:xfrm>
            <a:off x="0" y="932210"/>
            <a:ext cx="5159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4F6228"/>
                </a:solidFill>
                <a:latin typeface="Arial Black"/>
                <a:cs typeface="Arial Black"/>
              </a:rPr>
              <a:t>‘Cero a Siempre’</a:t>
            </a:r>
            <a:endParaRPr lang="es-CO" sz="2400" b="1" dirty="0">
              <a:solidFill>
                <a:srgbClr val="4F6228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81277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7071475" y="932210"/>
            <a:ext cx="3323755" cy="925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000" b="1" u="sng" dirty="0" smtClean="0">
                <a:solidFill>
                  <a:srgbClr val="E46C0A"/>
                </a:solidFill>
              </a:rPr>
              <a:t>Ley </a:t>
            </a:r>
            <a:r>
              <a:rPr lang="es-ES" sz="1000" b="1" u="sng" dirty="0">
                <a:solidFill>
                  <a:srgbClr val="E46C0A"/>
                </a:solidFill>
              </a:rPr>
              <a:t>1804 de 2016</a:t>
            </a:r>
          </a:p>
          <a:p>
            <a:pPr marL="0" indent="0">
              <a:buNone/>
            </a:pPr>
            <a:r>
              <a:rPr lang="es-ES" sz="1800" b="1" u="sng" dirty="0">
                <a:solidFill>
                  <a:srgbClr val="800000"/>
                </a:solidFill>
              </a:rPr>
              <a:t>A.I.N. de COFREM</a:t>
            </a:r>
          </a:p>
          <a:p>
            <a:pPr marL="0" indent="0">
              <a:buNone/>
            </a:pPr>
            <a:endParaRPr lang="es-ES" sz="1000" b="1" u="sng" dirty="0">
              <a:solidFill>
                <a:srgbClr val="E46C0A"/>
              </a:solidFill>
            </a:endParaRPr>
          </a:p>
        </p:txBody>
      </p:sp>
      <p:sp>
        <p:nvSpPr>
          <p:cNvPr id="5" name="2 CuadroTexto"/>
          <p:cNvSpPr txBox="1"/>
          <p:nvPr/>
        </p:nvSpPr>
        <p:spPr>
          <a:xfrm>
            <a:off x="0" y="932210"/>
            <a:ext cx="5159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4F6228"/>
                </a:solidFill>
                <a:latin typeface="Arial Black"/>
                <a:cs typeface="Arial Black"/>
              </a:rPr>
              <a:t>‘Cero a Siempre’</a:t>
            </a:r>
            <a:endParaRPr lang="es-CO" sz="2400" b="1" dirty="0">
              <a:solidFill>
                <a:srgbClr val="4F6228"/>
              </a:solidFill>
              <a:latin typeface="Arial Black"/>
              <a:cs typeface="Arial Black"/>
            </a:endParaRPr>
          </a:p>
        </p:txBody>
      </p:sp>
      <p:sp>
        <p:nvSpPr>
          <p:cNvPr id="7" name="3 Rectángulo"/>
          <p:cNvSpPr/>
          <p:nvPr/>
        </p:nvSpPr>
        <p:spPr>
          <a:xfrm>
            <a:off x="1203726" y="1647184"/>
            <a:ext cx="7019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b="1" u="sng" dirty="0" smtClean="0"/>
              <a:t>Centros </a:t>
            </a:r>
            <a:r>
              <a:rPr lang="es-ES_tradnl" b="1" u="sng" dirty="0"/>
              <a:t>de </a:t>
            </a:r>
            <a:r>
              <a:rPr lang="es-ES_tradnl" b="1" u="sng" dirty="0" smtClean="0"/>
              <a:t>Desarrollo Infantil -CDI: </a:t>
            </a:r>
          </a:p>
          <a:p>
            <a:pPr lvl="1" algn="just"/>
            <a:r>
              <a:rPr lang="es-ES_tradnl" b="1" u="sng" dirty="0" smtClean="0"/>
              <a:t>Dinamarca</a:t>
            </a:r>
            <a:endParaRPr lang="es-CO" b="1" u="sng" dirty="0"/>
          </a:p>
        </p:txBody>
      </p:sp>
      <p:pic>
        <p:nvPicPr>
          <p:cNvPr id="8" name="Imagen 7" descr="C:\Users\direccion1\Downloads\LOGOTIPO ATENCION A LA NIÑEZ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293" y="1695184"/>
            <a:ext cx="981298" cy="1196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https://lh3.googleusercontent.com/uZGG_ioA06j4B9mUuCveRjW5HZ3VCgN-wTSzcz2TVmrvTCoB_ez4rUykEjuUOgPMBKBMPtzdAjbXCEzYaABWF1KdjHdG_HSd_bHBMoCzx7rwvfLZY-qZG8e9EvBBdnT69Icn2JsWt0Tfqm_K4dpVTI98QRgtaXod5xsALpA-ZDSTdAcKGuDiaTGevciyw9tCu8_ttiKtqo06FizCXYVjSpzjXW0GeuqvrlCE4JvI82ohqu6kTlgN6E7cGbB42eWlRZcXv1wbSb6Cxx7qtjMWkhhJhD49H_DWOU4Q5inMd-URnTBFjVI65Zn_-s3JzIvj_dpt8JQx-_4RqUdA5Yt0wRvJ2WqoC0WSQ9DLsHHtP5C73UokptEnCZIv3Is3nvVmdz05u4nzgjpDrvR6uKgThaztD2XiPLU1eiRNYENyMb3F7s4Iz_MdL7yBDaPYzyimiwAV7vRRKGNlSKsoRbfbe2dAMo132WMtbUhwEYEUmCTcM0-sYXBqPag5JVKQc1CJ07hphaWgy3QYo-Y8SW-rGunc6dpMM6odV8og2HfAQzLO1Tg89gKW-CdB7YVOzn6u0vVggbv_8DIxSyal7HWfUI_-K7_KMio5oMGOHGUL6M0y9bCcIuE38SSNbsJuKw1N41e72iTs6rsvBIUVxYhPGMxm0I7cws5QeGo=w1479-h900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03" y="2293516"/>
            <a:ext cx="4244769" cy="258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lh3.googleusercontent.com/YnMiZZ19z5zCiAEANWlATlNeLI08lei6nD4pQ_YnEa7CJMiU1KMFmBEOUZGledxuwumtbRNxFsH9eMCjFaDOxbsA8AXIQlM6cE-2ZOt506LmYotO21EqOqbddbOjE5iI-cbpktu9DZYJa_1l3OhHh05bIVbSGRqaQIjW889TPZDQaEpjFtGYPuDxTEYDfWdgyB6_0Wlqj1u9x7DMtcGMDwSFZfY9gti9XNTx7lboShnb6pT1MbqIWVH-l6gV5ib5xr6htO9mb4WBciK7Zc8gcqvo5_mAe1thalTHPykg4vbSsC1h5fNpnTwDySJGqPBQWPPo3StojjxcT9doU7Xf9OI3ZjmjEtv05wKrq-iZ49D3t-0iE25ek8E8mS4lGnfKCtvrDZgg4RO7UlSQ57xlwwvd3xhX_5SVPXXcrvU0hIN7keKwjsRbmUedjYz9Nq8ezzvjfcGyqSu1HBVgn2latttJyH1hHB7H1oAR6U_2E6Fq1zpHeJmeW9fYt-Fiz6-JvvokhZ9DHHxwWesP630C3A3e7laLfJtQIsZmF606dRs8ChfV3LmvSK5oTCR75ndbOw7Icw2zsSqz3H3Q5nZ0xkklINjf1EOHvoe7mONEgeh2YLegtvKd8uhioEk89pywDJUe1vIKTz8JUi2YElcAoJwT-NnfLhUqYMk=w1356-h900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20" y="3349782"/>
            <a:ext cx="4403148" cy="292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957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03726" y="1647184"/>
            <a:ext cx="7019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1800" b="1" dirty="0">
              <a:solidFill>
                <a:srgbClr val="000090"/>
              </a:solidFill>
              <a:latin typeface="Albertus MT Lt" pitchFamily="2" charset="0"/>
            </a:endParaRPr>
          </a:p>
        </p:txBody>
      </p:sp>
      <p:sp>
        <p:nvSpPr>
          <p:cNvPr id="5" name="3 Rectángulo"/>
          <p:cNvSpPr/>
          <p:nvPr/>
        </p:nvSpPr>
        <p:spPr>
          <a:xfrm>
            <a:off x="1203726" y="1534913"/>
            <a:ext cx="7019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b="1" u="sng" dirty="0" smtClean="0"/>
              <a:t>Jardín </a:t>
            </a:r>
            <a:r>
              <a:rPr lang="es-ES_tradnl" b="1" u="sng" dirty="0"/>
              <a:t>social </a:t>
            </a:r>
            <a:endParaRPr lang="es-ES_tradnl" b="1" u="sng" dirty="0" smtClean="0"/>
          </a:p>
          <a:p>
            <a:pPr lvl="1"/>
            <a:r>
              <a:rPr lang="es-ES_tradnl" b="1" dirty="0" smtClean="0"/>
              <a:t>Semillas </a:t>
            </a:r>
            <a:r>
              <a:rPr lang="es-ES_tradnl" b="1" dirty="0"/>
              <a:t>de </a:t>
            </a:r>
            <a:r>
              <a:rPr lang="es-ES_tradnl" b="1" dirty="0" smtClean="0"/>
              <a:t>amor</a:t>
            </a:r>
            <a:endParaRPr lang="es-CO" b="1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7071475" y="932210"/>
            <a:ext cx="3323755" cy="925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000" b="1" u="sng" dirty="0" smtClean="0">
                <a:solidFill>
                  <a:srgbClr val="E46C0A"/>
                </a:solidFill>
              </a:rPr>
              <a:t>Ley </a:t>
            </a:r>
            <a:r>
              <a:rPr lang="es-ES" sz="1000" b="1" u="sng" dirty="0">
                <a:solidFill>
                  <a:srgbClr val="E46C0A"/>
                </a:solidFill>
              </a:rPr>
              <a:t>1804 de 2016</a:t>
            </a:r>
          </a:p>
          <a:p>
            <a:pPr marL="0" indent="0">
              <a:buNone/>
            </a:pPr>
            <a:r>
              <a:rPr lang="es-ES" sz="1800" b="1" u="sng" dirty="0">
                <a:solidFill>
                  <a:srgbClr val="800000"/>
                </a:solidFill>
              </a:rPr>
              <a:t>A.I.N. de COFREM</a:t>
            </a:r>
          </a:p>
          <a:p>
            <a:pPr marL="0" indent="0">
              <a:buNone/>
            </a:pPr>
            <a:endParaRPr lang="es-ES" sz="1000" b="1" u="sng" dirty="0">
              <a:solidFill>
                <a:srgbClr val="E46C0A"/>
              </a:solidFill>
            </a:endParaRPr>
          </a:p>
        </p:txBody>
      </p:sp>
      <p:pic>
        <p:nvPicPr>
          <p:cNvPr id="9" name="Imagen 8" descr="C:\Users\direccion1\Downloads\LOGOTIPO ATENCION A LA NIÑEZ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25" y="1672143"/>
            <a:ext cx="981298" cy="119666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2 CuadroTexto"/>
          <p:cNvSpPr txBox="1"/>
          <p:nvPr/>
        </p:nvSpPr>
        <p:spPr>
          <a:xfrm>
            <a:off x="0" y="932210"/>
            <a:ext cx="5159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4F6228"/>
                </a:solidFill>
                <a:latin typeface="Arial Black"/>
                <a:cs typeface="Arial Black"/>
              </a:rPr>
              <a:t>‘Cero a Siempre’</a:t>
            </a:r>
            <a:endParaRPr lang="es-CO" sz="2400" b="1" dirty="0">
              <a:solidFill>
                <a:srgbClr val="4F6228"/>
              </a:solidFill>
              <a:latin typeface="Arial Black"/>
              <a:cs typeface="Arial Black"/>
            </a:endParaRPr>
          </a:p>
        </p:txBody>
      </p:sp>
      <p:pic>
        <p:nvPicPr>
          <p:cNvPr id="11" name="Picture 2" descr="https://lh3.googleusercontent.com/cFlhM2F2fiw9tJbfJ1zTXN4UrIj-EV3OWX-P00LZBCFJ-88AAxjLThAcdm-RFQqoReyog89i0MJ3T84EyA9TndtG-xBjtDlamLDNe4cIKPAux3XGkjKpjQ9gTL3eM7yUrmpmPhGfrRQZe2yEdOHGyibnrawOPwrn5QO9UMi2PBddl3_9ImRgINuaeoVAbukXBFKTyBt1EGNSyoSZVIoU6eWsTApeAOaV-hvPUfNMNEXfsjp38ZgE9dQQKC7M7SMmdnGWFjmDtNbO4UFSAaWqOQiaSM-fc0jVpU7_TYjTh4Vs0vRHY3nNjgczEMRI5W-DWFLT5gj2secozuXC5c54YjK-cEIwm_Pji9ORGxKC8Htc5I82VQx0uirCdC5HGt61LPJu4v1Sj-bRb13sbiu1GqYTV5VPQCutXRugjHslkj6JpQD9oujDaWom1QvpFSYd4jDQBZJodDEQ4m9TiCBaJfSQleVp9REeV_-eFaynRMxrGdvy0BQCPxA5IBkRsyMCOpJeYGLCr07Vr5aZi1abqs82wYrZQDHLC49xoBg8OJMditl5dGEfV60r8c3v_xTFVzKneI_ZD6iuM0KI3rpsxKBgiobm1XkQUdU7XGTBlZov9y-_5HOPwQbcC6tdflWt1qZTbYoSr7V4WLuJlSJH62FUnoUI2HzqnK8=w1367-h900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23" y="2359704"/>
            <a:ext cx="4337953" cy="285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lh3.googleusercontent.com/2oiCYthkPByCXG0zbuhN2-P2XRwBXm7wJMz3bbPIf_p7c7Wl-XBZTd_TyBzHd75zar7A9O-FUDRA55weredWUGpMlBkn2XKCgDHAushWNSZ2VhGl6i_uCotAvTLBmkNca29F2XoCiilazVBS-NUCBFmD_XysTSEhlRrQEkD7tn0zWW7tbonbRxZgexOIcoLJnCgTsUeiTuvS6O5hPRE_kuhVCvSSlwFD4aHdZm1kn0W4lApzgnhavaiNT8cO63gvERcN4EO1EbZNREyn4TvZpckC18ty-q-BPBYCDd6nv47c8q-izcFLQDhOcc318YjXXbPld6pIkTcaADuHCEnZduedrZ4MvCWKiBr72wQUk7kGQ_yjS_3KMvBRN_hqWY7ipvdihZil1Jy9rNrz3VzQ6jaR8tDvVLvO1xyJ92C6Eajm9_qypUgaW9FImkklZ011gtD3UeM-2SKYjJbSUz3xRNdxXjAK0iSQXXnUJ0OaYtWLKHCczp_0WOsEdCH2lvcYpH_6PEGPQEs90I_0sRKjzm-woj6FLfmn3_tJR7FAe_weQqMZpEVwcsCBOzqDGCSy8iGS6KpuWDk8KlJBp_QqvVBuM_QPWWZsr-nwu35c-a17j7A7234FnBbUotUcl4Yu09V0Ue3AIIZsmXMinyCaU3QoGEhTKFmcyt4=w1373-h900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46" y="3198611"/>
            <a:ext cx="4327321" cy="283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1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 txBox="1">
            <a:spLocks/>
          </p:cNvSpPr>
          <p:nvPr/>
        </p:nvSpPr>
        <p:spPr>
          <a:xfrm>
            <a:off x="7071475" y="932210"/>
            <a:ext cx="3323755" cy="925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000" b="1" u="sng" dirty="0" smtClean="0">
                <a:solidFill>
                  <a:srgbClr val="E46C0A"/>
                </a:solidFill>
              </a:rPr>
              <a:t>Ley </a:t>
            </a:r>
            <a:r>
              <a:rPr lang="es-ES" sz="1000" b="1" u="sng" dirty="0">
                <a:solidFill>
                  <a:srgbClr val="E46C0A"/>
                </a:solidFill>
              </a:rPr>
              <a:t>1804 de 2016</a:t>
            </a:r>
          </a:p>
          <a:p>
            <a:pPr marL="0" indent="0">
              <a:buNone/>
            </a:pPr>
            <a:r>
              <a:rPr lang="es-ES" sz="1800" b="1" u="sng" dirty="0">
                <a:solidFill>
                  <a:srgbClr val="800000"/>
                </a:solidFill>
              </a:rPr>
              <a:t>A.I.N. de COFREM</a:t>
            </a:r>
          </a:p>
          <a:p>
            <a:pPr marL="0" indent="0">
              <a:buNone/>
            </a:pPr>
            <a:endParaRPr lang="es-ES" sz="1000" b="1" u="sng" dirty="0">
              <a:solidFill>
                <a:srgbClr val="E46C0A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631714" y="1507028"/>
            <a:ext cx="3148197" cy="13716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400" dirty="0">
                <a:solidFill>
                  <a:schemeClr val="bg1"/>
                </a:solidFill>
              </a:rPr>
              <a:t>Mantener a los niños y niñas en el sistema educativo proporcionándoles todas las herramientas que permitan formar personas integrales acorde a las </a:t>
            </a:r>
          </a:p>
          <a:p>
            <a:r>
              <a:rPr lang="es-ES_tradnl" sz="1400" dirty="0">
                <a:solidFill>
                  <a:schemeClr val="bg1"/>
                </a:solidFill>
              </a:rPr>
              <a:t>políticas de </a:t>
            </a:r>
            <a:r>
              <a:rPr lang="es-ES_tradnl" dirty="0">
                <a:solidFill>
                  <a:schemeClr val="bg1"/>
                </a:solidFill>
              </a:rPr>
              <a:t>primera </a:t>
            </a:r>
            <a:r>
              <a:rPr lang="es-ES_tradnl" dirty="0" smtClean="0">
                <a:solidFill>
                  <a:schemeClr val="bg1"/>
                </a:solidFill>
              </a:rPr>
              <a:t>infancia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665322" y="2953884"/>
            <a:ext cx="3478678" cy="12117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_tradnl" dirty="0">
                <a:solidFill>
                  <a:schemeClr val="bg1"/>
                </a:solidFill>
              </a:rPr>
              <a:t>Aprender para Trascender </a:t>
            </a:r>
            <a:r>
              <a:rPr lang="es-ES_tradnl" sz="1400" dirty="0">
                <a:solidFill>
                  <a:schemeClr val="bg1"/>
                </a:solidFill>
              </a:rPr>
              <a:t>responde al compromiso social de la educación, como servicio misional </a:t>
            </a:r>
            <a:r>
              <a:rPr lang="es-ES_tradnl" sz="1400" dirty="0" smtClean="0">
                <a:solidFill>
                  <a:schemeClr val="bg1"/>
                </a:solidFill>
              </a:rPr>
              <a:t>de </a:t>
            </a:r>
            <a:r>
              <a:rPr lang="es-ES_tradnl" sz="1400" dirty="0">
                <a:solidFill>
                  <a:schemeClr val="bg1"/>
                </a:solidFill>
              </a:rPr>
              <a:t>COFREM, que tiene con las familias del Meta. </a:t>
            </a:r>
          </a:p>
          <a:p>
            <a:pPr algn="ctr"/>
            <a:endParaRPr lang="es-ES_tradnl" sz="1400" dirty="0"/>
          </a:p>
        </p:txBody>
      </p:sp>
      <p:sp>
        <p:nvSpPr>
          <p:cNvPr id="10" name="Rectángulo 9"/>
          <p:cNvSpPr/>
          <p:nvPr/>
        </p:nvSpPr>
        <p:spPr>
          <a:xfrm>
            <a:off x="4724933" y="4268465"/>
            <a:ext cx="821740" cy="4746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_tradnl" dirty="0"/>
          </a:p>
        </p:txBody>
      </p:sp>
      <p:sp>
        <p:nvSpPr>
          <p:cNvPr id="11" name="Rectángulo 10"/>
          <p:cNvSpPr/>
          <p:nvPr/>
        </p:nvSpPr>
        <p:spPr>
          <a:xfrm>
            <a:off x="4786928" y="4321130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Sentir</a:t>
            </a:r>
            <a:endParaRPr lang="es-ES_tradnl" dirty="0"/>
          </a:p>
        </p:txBody>
      </p:sp>
      <p:sp>
        <p:nvSpPr>
          <p:cNvPr id="12" name="Rectángulo 11"/>
          <p:cNvSpPr/>
          <p:nvPr/>
        </p:nvSpPr>
        <p:spPr>
          <a:xfrm>
            <a:off x="5587947" y="4268465"/>
            <a:ext cx="865801" cy="4746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/>
          <p:cNvSpPr/>
          <p:nvPr/>
        </p:nvSpPr>
        <p:spPr>
          <a:xfrm>
            <a:off x="5641676" y="4321130"/>
            <a:ext cx="821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Pensar</a:t>
            </a:r>
            <a:endParaRPr lang="es-ES_tradnl" dirty="0"/>
          </a:p>
        </p:txBody>
      </p:sp>
      <p:sp>
        <p:nvSpPr>
          <p:cNvPr id="14" name="Rectángulo 13"/>
          <p:cNvSpPr/>
          <p:nvPr/>
        </p:nvSpPr>
        <p:spPr>
          <a:xfrm>
            <a:off x="6486944" y="4268465"/>
            <a:ext cx="1242112" cy="4746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Rectángulo 14"/>
          <p:cNvSpPr/>
          <p:nvPr/>
        </p:nvSpPr>
        <p:spPr>
          <a:xfrm>
            <a:off x="6531005" y="4321130"/>
            <a:ext cx="1198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Comunicar</a:t>
            </a:r>
            <a:endParaRPr lang="es-ES_tradnl" dirty="0"/>
          </a:p>
        </p:txBody>
      </p:sp>
      <p:sp>
        <p:nvSpPr>
          <p:cNvPr id="16" name="Rectángulo 15"/>
          <p:cNvSpPr/>
          <p:nvPr/>
        </p:nvSpPr>
        <p:spPr>
          <a:xfrm>
            <a:off x="7729056" y="4268465"/>
            <a:ext cx="1325271" cy="474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Rectángulo 16"/>
          <p:cNvSpPr/>
          <p:nvPr/>
        </p:nvSpPr>
        <p:spPr>
          <a:xfrm>
            <a:off x="7873130" y="4312405"/>
            <a:ext cx="1228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mtClean="0">
                <a:solidFill>
                  <a:schemeClr val="bg1"/>
                </a:solidFill>
              </a:rPr>
              <a:t>Trascender</a:t>
            </a:r>
            <a:endParaRPr lang="es-ES_tradnl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34" y="2016773"/>
            <a:ext cx="3294634" cy="2665876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524927" y="5020912"/>
            <a:ext cx="6165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Restaurante    escolar                                                   </a:t>
            </a:r>
          </a:p>
          <a:p>
            <a:r>
              <a:rPr lang="es-CO" dirty="0" smtClean="0"/>
              <a:t>Jornada única                                                                                   </a:t>
            </a:r>
          </a:p>
          <a:p>
            <a:r>
              <a:rPr lang="es-CO" dirty="0" smtClean="0"/>
              <a:t>Zona de lactancia </a:t>
            </a:r>
          </a:p>
          <a:p>
            <a:r>
              <a:rPr lang="es-CO" dirty="0" smtClean="0"/>
              <a:t>Soporte pedagógico 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6223082" y="5020912"/>
            <a:ext cx="24024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solidFill>
                  <a:srgbClr val="000000"/>
                </a:solidFill>
                <a:effectLst/>
              </a:rPr>
              <a:t>Gateadores    </a:t>
            </a:r>
          </a:p>
          <a:p>
            <a:r>
              <a:rPr lang="es-ES_tradnl" dirty="0" smtClean="0">
                <a:solidFill>
                  <a:srgbClr val="000000"/>
                </a:solidFill>
                <a:effectLst/>
              </a:rPr>
              <a:t>Caminadores </a:t>
            </a:r>
          </a:p>
          <a:p>
            <a:r>
              <a:rPr lang="es-ES_tradnl" dirty="0" err="1" smtClean="0">
                <a:solidFill>
                  <a:srgbClr val="000000"/>
                </a:solidFill>
                <a:effectLst/>
              </a:rPr>
              <a:t>Prejardín</a:t>
            </a:r>
            <a:r>
              <a:rPr lang="es-ES_tradnl" dirty="0" smtClean="0">
                <a:solidFill>
                  <a:srgbClr val="000000"/>
                </a:solidFill>
                <a:effectLst/>
              </a:rPr>
              <a:t>    </a:t>
            </a:r>
          </a:p>
          <a:p>
            <a:r>
              <a:rPr lang="es-ES_tradnl" dirty="0" smtClean="0">
                <a:solidFill>
                  <a:srgbClr val="000000"/>
                </a:solidFill>
                <a:effectLst/>
              </a:rPr>
              <a:t>Jardín   </a:t>
            </a:r>
          </a:p>
          <a:p>
            <a:r>
              <a:rPr lang="es-ES_tradnl" dirty="0" smtClean="0">
                <a:solidFill>
                  <a:srgbClr val="000000"/>
                </a:solidFill>
                <a:effectLst/>
              </a:rPr>
              <a:t>Transición</a:t>
            </a:r>
            <a:endParaRPr lang="es-ES_tradnl" dirty="0">
              <a:solidFill>
                <a:srgbClr val="000000"/>
              </a:solidFill>
              <a:effectLst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242817" y="5020912"/>
            <a:ext cx="2683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Proyectos pedagógicos </a:t>
            </a:r>
          </a:p>
          <a:p>
            <a:r>
              <a:rPr lang="es-CO" dirty="0" smtClean="0"/>
              <a:t>Estimulación temprana </a:t>
            </a:r>
          </a:p>
          <a:p>
            <a:r>
              <a:rPr lang="es-CO" dirty="0" smtClean="0"/>
              <a:t>Escuela de formación </a:t>
            </a:r>
          </a:p>
          <a:p>
            <a:r>
              <a:rPr lang="es-ES_tradnl" dirty="0">
                <a:solidFill>
                  <a:srgbClr val="000000"/>
                </a:solidFill>
              </a:rPr>
              <a:t>Maternal </a:t>
            </a:r>
            <a:endParaRPr lang="es-CO" dirty="0" smtClean="0"/>
          </a:p>
        </p:txBody>
      </p:sp>
      <p:sp>
        <p:nvSpPr>
          <p:cNvPr id="22" name="2 CuadroTexto">
            <a:hlinkClick r:id="rId3" action="ppaction://hlinkfile"/>
          </p:cNvPr>
          <p:cNvSpPr txBox="1"/>
          <p:nvPr/>
        </p:nvSpPr>
        <p:spPr>
          <a:xfrm>
            <a:off x="124637" y="932210"/>
            <a:ext cx="5159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4F6228"/>
                </a:solidFill>
                <a:latin typeface="Arial Black"/>
                <a:cs typeface="Arial Black"/>
                <a:hlinkClick r:id="rId4" action="ppaction://hlinkfile"/>
              </a:rPr>
              <a:t>Modelo Educativo: Aprender para trascender</a:t>
            </a:r>
            <a:r>
              <a:rPr lang="es-CO" sz="2400" b="1" dirty="0" smtClean="0">
                <a:solidFill>
                  <a:srgbClr val="4F6228"/>
                </a:solidFill>
                <a:latin typeface="Arial Black"/>
                <a:cs typeface="Arial Black"/>
              </a:rPr>
              <a:t>.</a:t>
            </a:r>
            <a:endParaRPr lang="es-CO" sz="2400" b="1" dirty="0">
              <a:solidFill>
                <a:srgbClr val="4F6228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57363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CuadroTexto">
            <a:hlinkClick r:id="rId2" action="ppaction://hlinkfile"/>
          </p:cNvPr>
          <p:cNvSpPr txBox="1"/>
          <p:nvPr/>
        </p:nvSpPr>
        <p:spPr>
          <a:xfrm>
            <a:off x="0" y="932210"/>
            <a:ext cx="5159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4F6228"/>
                </a:solidFill>
                <a:latin typeface="Arial Black"/>
                <a:cs typeface="Arial Black"/>
                <a:hlinkClick r:id="rId3" action="ppaction://hlinkfile"/>
              </a:rPr>
              <a:t>Colegio COFREM Restrepo</a:t>
            </a:r>
            <a:endParaRPr lang="es-CO" sz="2400" b="1" dirty="0">
              <a:solidFill>
                <a:srgbClr val="4F6228"/>
              </a:solidFill>
              <a:latin typeface="Arial Black"/>
              <a:cs typeface="Arial Black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7071475" y="932210"/>
            <a:ext cx="3323755" cy="925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000" b="1" u="sng" dirty="0" smtClean="0">
                <a:solidFill>
                  <a:srgbClr val="E46C0A"/>
                </a:solidFill>
              </a:rPr>
              <a:t>Ley </a:t>
            </a:r>
            <a:r>
              <a:rPr lang="es-ES" sz="1000" b="1" u="sng" dirty="0">
                <a:solidFill>
                  <a:srgbClr val="E46C0A"/>
                </a:solidFill>
              </a:rPr>
              <a:t>1804 de 2016</a:t>
            </a:r>
          </a:p>
          <a:p>
            <a:pPr marL="0" indent="0">
              <a:buNone/>
            </a:pPr>
            <a:r>
              <a:rPr lang="es-ES" sz="1800" b="1" u="sng" dirty="0">
                <a:solidFill>
                  <a:srgbClr val="800000"/>
                </a:solidFill>
              </a:rPr>
              <a:t>A.I.N. de COFREM</a:t>
            </a:r>
          </a:p>
          <a:p>
            <a:pPr marL="0" indent="0">
              <a:buNone/>
            </a:pPr>
            <a:endParaRPr lang="es-ES" sz="1000" b="1" u="sng" dirty="0">
              <a:solidFill>
                <a:srgbClr val="E46C0A"/>
              </a:solidFill>
            </a:endParaRPr>
          </a:p>
        </p:txBody>
      </p:sp>
      <p:pic>
        <p:nvPicPr>
          <p:cNvPr id="9" name="Imagen 8" descr="Captura de pantalla 2017-11-01 18.41.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3" y="1671815"/>
            <a:ext cx="8483599" cy="448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4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438</Words>
  <Application>Microsoft Office PowerPoint</Application>
  <PresentationFormat>Presentación en pantalla (4:3)</PresentationFormat>
  <Paragraphs>96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SGC-PDL-FMV-IDEGO-FHV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 Santiago Gallo</dc:creator>
  <cp:lastModifiedBy>TURISMO-SOCIAL</cp:lastModifiedBy>
  <cp:revision>111</cp:revision>
  <cp:lastPrinted>2017-11-01T23:02:57Z</cp:lastPrinted>
  <dcterms:created xsi:type="dcterms:W3CDTF">2017-10-21T02:13:53Z</dcterms:created>
  <dcterms:modified xsi:type="dcterms:W3CDTF">2017-11-02T23:37:57Z</dcterms:modified>
</cp:coreProperties>
</file>