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56" r:id="rId2"/>
    <p:sldId id="260" r:id="rId3"/>
    <p:sldId id="273" r:id="rId4"/>
    <p:sldId id="291" r:id="rId5"/>
    <p:sldId id="278" r:id="rId6"/>
    <p:sldId id="279" r:id="rId7"/>
    <p:sldId id="280" r:id="rId8"/>
    <p:sldId id="281" r:id="rId9"/>
    <p:sldId id="282" r:id="rId10"/>
    <p:sldId id="286" r:id="rId11"/>
    <p:sldId id="284" r:id="rId12"/>
    <p:sldId id="285" r:id="rId13"/>
    <p:sldId id="277" r:id="rId14"/>
    <p:sldId id="274" r:id="rId15"/>
    <p:sldId id="275" r:id="rId16"/>
    <p:sldId id="276" r:id="rId17"/>
    <p:sldId id="271" r:id="rId18"/>
    <p:sldId id="296" r:id="rId19"/>
    <p:sldId id="297" r:id="rId20"/>
    <p:sldId id="298" r:id="rId21"/>
    <p:sldId id="289" r:id="rId22"/>
    <p:sldId id="294" r:id="rId23"/>
    <p:sldId id="270" r:id="rId24"/>
    <p:sldId id="288" r:id="rId25"/>
    <p:sldId id="269" r:id="rId26"/>
    <p:sldId id="261" r:id="rId27"/>
  </p:sldIdLst>
  <p:sldSz cx="9144000" cy="6858000" type="screen4x3"/>
  <p:notesSz cx="7772400" cy="10058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7" autoAdjust="0"/>
    <p:restoredTop sz="94660"/>
  </p:normalViewPr>
  <p:slideViewPr>
    <p:cSldViewPr snapToGrid="0">
      <p:cViewPr>
        <p:scale>
          <a:sx n="60" d="100"/>
          <a:sy n="60" d="100"/>
        </p:scale>
        <p:origin x="-1686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E285C0-3C72-460A-8887-B832A2B5767B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5D10367-7DEC-419E-A9D8-F6FABDC0DA92}">
      <dgm:prSet phldrT="[Texto]"/>
      <dgm:spPr/>
      <dgm:t>
        <a:bodyPr/>
        <a:lstStyle/>
        <a:p>
          <a:r>
            <a:rPr lang="es-ES" dirty="0" smtClean="0"/>
            <a:t>EDUCACIÓN</a:t>
          </a:r>
          <a:endParaRPr lang="es-ES" dirty="0"/>
        </a:p>
      </dgm:t>
    </dgm:pt>
    <dgm:pt modelId="{88AAB81A-FCBF-4C1B-96E6-42AEE343998B}" type="parTrans" cxnId="{D8A09B9C-8706-43A6-BE3B-9CBD52465143}">
      <dgm:prSet/>
      <dgm:spPr/>
      <dgm:t>
        <a:bodyPr/>
        <a:lstStyle/>
        <a:p>
          <a:endParaRPr lang="es-ES"/>
        </a:p>
      </dgm:t>
    </dgm:pt>
    <dgm:pt modelId="{9F6089EA-D00E-4A57-9C82-E7ECD7376709}" type="sibTrans" cxnId="{D8A09B9C-8706-43A6-BE3B-9CBD52465143}">
      <dgm:prSet/>
      <dgm:spPr/>
      <dgm:t>
        <a:bodyPr/>
        <a:lstStyle/>
        <a:p>
          <a:endParaRPr lang="es-ES"/>
        </a:p>
      </dgm:t>
    </dgm:pt>
    <dgm:pt modelId="{5F205378-CAAE-4091-8534-36779E76E74F}">
      <dgm:prSet phldrT="[Texto]" custT="1"/>
      <dgm:spPr/>
      <dgm:t>
        <a:bodyPr/>
        <a:lstStyle/>
        <a:p>
          <a:r>
            <a:rPr lang="es-ES" sz="1800" dirty="0" smtClean="0"/>
            <a:t>MUSICA CORO</a:t>
          </a:r>
          <a:endParaRPr lang="es-ES" sz="1800" dirty="0"/>
        </a:p>
      </dgm:t>
    </dgm:pt>
    <dgm:pt modelId="{BAA1F146-0307-40EB-B4C3-733B7EBB9F69}" type="parTrans" cxnId="{5145D3E6-4C45-452B-988D-F84C2EE43CA7}">
      <dgm:prSet/>
      <dgm:spPr/>
      <dgm:t>
        <a:bodyPr/>
        <a:lstStyle/>
        <a:p>
          <a:endParaRPr lang="es-ES"/>
        </a:p>
      </dgm:t>
    </dgm:pt>
    <dgm:pt modelId="{92B9F5F7-6FC6-4D5E-95D2-35DF087418CC}" type="sibTrans" cxnId="{5145D3E6-4C45-452B-988D-F84C2EE43CA7}">
      <dgm:prSet/>
      <dgm:spPr/>
      <dgm:t>
        <a:bodyPr/>
        <a:lstStyle/>
        <a:p>
          <a:endParaRPr lang="es-ES"/>
        </a:p>
      </dgm:t>
    </dgm:pt>
    <dgm:pt modelId="{47C05C76-03D3-4AE5-BFC1-0859DC081B7E}">
      <dgm:prSet phldrT="[Texto]"/>
      <dgm:spPr/>
      <dgm:t>
        <a:bodyPr/>
        <a:lstStyle/>
        <a:p>
          <a:r>
            <a:rPr lang="es-ES" dirty="0" smtClean="0"/>
            <a:t>PSICOSOCIAL</a:t>
          </a:r>
          <a:endParaRPr lang="es-ES" dirty="0"/>
        </a:p>
      </dgm:t>
    </dgm:pt>
    <dgm:pt modelId="{190254D0-9235-4AE1-90A1-05F4F9994EA1}" type="parTrans" cxnId="{4A25DDC6-CF2D-43E8-A713-F1BCDEB50F13}">
      <dgm:prSet/>
      <dgm:spPr/>
      <dgm:t>
        <a:bodyPr/>
        <a:lstStyle/>
        <a:p>
          <a:endParaRPr lang="es-ES"/>
        </a:p>
      </dgm:t>
    </dgm:pt>
    <dgm:pt modelId="{A67E5510-E23E-46FA-8A31-FBFEEE19C441}" type="sibTrans" cxnId="{4A25DDC6-CF2D-43E8-A713-F1BCDEB50F13}">
      <dgm:prSet/>
      <dgm:spPr/>
      <dgm:t>
        <a:bodyPr/>
        <a:lstStyle/>
        <a:p>
          <a:endParaRPr lang="es-ES"/>
        </a:p>
      </dgm:t>
    </dgm:pt>
    <dgm:pt modelId="{3080FFEF-FE49-49BA-A087-181E887CCDD8}">
      <dgm:prSet phldrT="[Texto]" custT="1"/>
      <dgm:spPr/>
      <dgm:t>
        <a:bodyPr/>
        <a:lstStyle/>
        <a:p>
          <a:r>
            <a:rPr lang="es-ES" sz="1800" dirty="0" smtClean="0"/>
            <a:t>PSICOLOGÍA </a:t>
          </a:r>
          <a:endParaRPr lang="es-ES" sz="1800" dirty="0"/>
        </a:p>
      </dgm:t>
    </dgm:pt>
    <dgm:pt modelId="{9BF41EAB-31AB-443B-8201-B1C38440DCB4}" type="parTrans" cxnId="{1C65C4B6-8184-4ED9-A5B2-5895EE14A031}">
      <dgm:prSet/>
      <dgm:spPr/>
      <dgm:t>
        <a:bodyPr/>
        <a:lstStyle/>
        <a:p>
          <a:endParaRPr lang="es-ES"/>
        </a:p>
      </dgm:t>
    </dgm:pt>
    <dgm:pt modelId="{DF84B1A0-08B9-4D9A-8812-64FE40E5C067}" type="sibTrans" cxnId="{1C65C4B6-8184-4ED9-A5B2-5895EE14A031}">
      <dgm:prSet/>
      <dgm:spPr/>
      <dgm:t>
        <a:bodyPr/>
        <a:lstStyle/>
        <a:p>
          <a:endParaRPr lang="es-ES"/>
        </a:p>
      </dgm:t>
    </dgm:pt>
    <dgm:pt modelId="{F702B849-C65F-47D6-B3A8-6FF780096A53}">
      <dgm:prSet phldrT="[Texto]" custT="1"/>
      <dgm:spPr/>
      <dgm:t>
        <a:bodyPr/>
        <a:lstStyle/>
        <a:p>
          <a:r>
            <a:rPr lang="es-ES" sz="1800" dirty="0" smtClean="0"/>
            <a:t>TERAPIA OCUPACIONAL</a:t>
          </a:r>
          <a:endParaRPr lang="es-ES" sz="1800" dirty="0"/>
        </a:p>
      </dgm:t>
    </dgm:pt>
    <dgm:pt modelId="{88CA8C9F-5D1A-4E48-8C8B-9C4B1E7ACB44}" type="parTrans" cxnId="{6C9F0C1C-46DA-4438-B6AA-3C79231E5B96}">
      <dgm:prSet/>
      <dgm:spPr/>
      <dgm:t>
        <a:bodyPr/>
        <a:lstStyle/>
        <a:p>
          <a:endParaRPr lang="es-ES"/>
        </a:p>
      </dgm:t>
    </dgm:pt>
    <dgm:pt modelId="{D2C5F886-C824-42B2-B8F5-EA340440C4BB}" type="sibTrans" cxnId="{6C9F0C1C-46DA-4438-B6AA-3C79231E5B96}">
      <dgm:prSet/>
      <dgm:spPr/>
      <dgm:t>
        <a:bodyPr/>
        <a:lstStyle/>
        <a:p>
          <a:endParaRPr lang="es-ES"/>
        </a:p>
      </dgm:t>
    </dgm:pt>
    <dgm:pt modelId="{DFA8D76D-2F3B-4384-812A-0764205E281A}">
      <dgm:prSet/>
      <dgm:spPr/>
      <dgm:t>
        <a:bodyPr/>
        <a:lstStyle/>
        <a:p>
          <a:r>
            <a:rPr lang="es-ES" dirty="0" smtClean="0"/>
            <a:t>RECREACIÓN</a:t>
          </a:r>
          <a:endParaRPr lang="es-ES" dirty="0"/>
        </a:p>
      </dgm:t>
    </dgm:pt>
    <dgm:pt modelId="{C545D2CC-4E73-4BAC-BFF6-1D8A9787EDAC}" type="parTrans" cxnId="{DBD99C0F-07AC-47C5-9200-2E18C9E366C0}">
      <dgm:prSet/>
      <dgm:spPr/>
      <dgm:t>
        <a:bodyPr/>
        <a:lstStyle/>
        <a:p>
          <a:endParaRPr lang="es-ES"/>
        </a:p>
      </dgm:t>
    </dgm:pt>
    <dgm:pt modelId="{5DAC6E14-847D-4B60-93DB-F4D192BA9C0D}" type="sibTrans" cxnId="{DBD99C0F-07AC-47C5-9200-2E18C9E366C0}">
      <dgm:prSet/>
      <dgm:spPr/>
      <dgm:t>
        <a:bodyPr/>
        <a:lstStyle/>
        <a:p>
          <a:endParaRPr lang="es-ES"/>
        </a:p>
      </dgm:t>
    </dgm:pt>
    <dgm:pt modelId="{B450B3A0-12C6-4EDC-BFA4-CD550FF4E229}">
      <dgm:prSet custT="1"/>
      <dgm:spPr/>
      <dgm:t>
        <a:bodyPr/>
        <a:lstStyle/>
        <a:p>
          <a:r>
            <a:rPr lang="es-ES" sz="1800" dirty="0" smtClean="0"/>
            <a:t>DEPORTES </a:t>
          </a:r>
          <a:endParaRPr lang="es-ES" sz="1800" dirty="0"/>
        </a:p>
      </dgm:t>
    </dgm:pt>
    <dgm:pt modelId="{055A1CF7-F9C5-433C-88DD-FC76BA1E550A}" type="parTrans" cxnId="{5669B4A8-01DE-4918-95EE-9B787CFCB5A1}">
      <dgm:prSet/>
      <dgm:spPr/>
      <dgm:t>
        <a:bodyPr/>
        <a:lstStyle/>
        <a:p>
          <a:endParaRPr lang="es-ES"/>
        </a:p>
      </dgm:t>
    </dgm:pt>
    <dgm:pt modelId="{2E999C1F-47B2-4C61-8A0A-F4B6E5883402}" type="sibTrans" cxnId="{5669B4A8-01DE-4918-95EE-9B787CFCB5A1}">
      <dgm:prSet/>
      <dgm:spPr/>
      <dgm:t>
        <a:bodyPr/>
        <a:lstStyle/>
        <a:p>
          <a:endParaRPr lang="es-ES"/>
        </a:p>
      </dgm:t>
    </dgm:pt>
    <dgm:pt modelId="{C58AF802-89C5-4AD7-9436-C2BC86D96B44}">
      <dgm:prSet custT="1"/>
      <dgm:spPr/>
      <dgm:t>
        <a:bodyPr/>
        <a:lstStyle/>
        <a:p>
          <a:r>
            <a:rPr lang="es-ES" sz="1800" dirty="0" smtClean="0"/>
            <a:t>HIDROTERAPIA</a:t>
          </a:r>
          <a:endParaRPr lang="es-ES" sz="1800" dirty="0"/>
        </a:p>
      </dgm:t>
    </dgm:pt>
    <dgm:pt modelId="{638BEEDB-5A63-4F21-9765-ECE718493E4E}" type="parTrans" cxnId="{D6B103CF-31AD-4E9A-8179-5328FF1BE0F2}">
      <dgm:prSet/>
      <dgm:spPr/>
      <dgm:t>
        <a:bodyPr/>
        <a:lstStyle/>
        <a:p>
          <a:endParaRPr lang="es-ES"/>
        </a:p>
      </dgm:t>
    </dgm:pt>
    <dgm:pt modelId="{560AA196-062E-49FD-95A4-35266846F341}" type="sibTrans" cxnId="{D6B103CF-31AD-4E9A-8179-5328FF1BE0F2}">
      <dgm:prSet/>
      <dgm:spPr/>
      <dgm:t>
        <a:bodyPr/>
        <a:lstStyle/>
        <a:p>
          <a:endParaRPr lang="es-ES"/>
        </a:p>
      </dgm:t>
    </dgm:pt>
    <dgm:pt modelId="{1ED8B012-DEC7-446D-A9F9-CF260062E40B}">
      <dgm:prSet phldrT="[Texto]" custT="1"/>
      <dgm:spPr/>
      <dgm:t>
        <a:bodyPr/>
        <a:lstStyle/>
        <a:p>
          <a:r>
            <a:rPr lang="es-ES" sz="1800" dirty="0" smtClean="0"/>
            <a:t>ARTES Y PEDAGOGÍA</a:t>
          </a:r>
          <a:endParaRPr lang="es-ES" sz="1800" dirty="0"/>
        </a:p>
      </dgm:t>
    </dgm:pt>
    <dgm:pt modelId="{A59C737D-DAD9-4543-92DE-08D2E2F4345C}" type="parTrans" cxnId="{5CF09A37-1359-4DB3-8754-9A1D48C75226}">
      <dgm:prSet/>
      <dgm:spPr/>
      <dgm:t>
        <a:bodyPr/>
        <a:lstStyle/>
        <a:p>
          <a:endParaRPr lang="es-ES"/>
        </a:p>
      </dgm:t>
    </dgm:pt>
    <dgm:pt modelId="{A8DF63DD-500F-475C-AD17-EEC81DA633DF}" type="sibTrans" cxnId="{5CF09A37-1359-4DB3-8754-9A1D48C75226}">
      <dgm:prSet/>
      <dgm:spPr/>
      <dgm:t>
        <a:bodyPr/>
        <a:lstStyle/>
        <a:p>
          <a:endParaRPr lang="es-ES"/>
        </a:p>
      </dgm:t>
    </dgm:pt>
    <dgm:pt modelId="{DC67AA03-09BA-4C0B-B413-404431838BE8}" type="pres">
      <dgm:prSet presAssocID="{F0E285C0-3C72-460A-8887-B832A2B5767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DA8CB5F-FF42-4546-8CBE-BDBC9D5F6143}" type="pres">
      <dgm:prSet presAssocID="{75D10367-7DEC-419E-A9D8-F6FABDC0DA92}" presName="composite" presStyleCnt="0"/>
      <dgm:spPr/>
    </dgm:pt>
    <dgm:pt modelId="{E102969F-56AA-40FA-B855-8611D616D965}" type="pres">
      <dgm:prSet presAssocID="{75D10367-7DEC-419E-A9D8-F6FABDC0DA9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2B3C8B-DD40-4F7C-A90C-571A80166807}" type="pres">
      <dgm:prSet presAssocID="{75D10367-7DEC-419E-A9D8-F6FABDC0DA92}" presName="descendantText" presStyleLbl="alignAcc1" presStyleIdx="0" presStyleCnt="3" custLinFactNeighborY="65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313B8B-9F0A-4BE0-B6E8-E9238CD33E4A}" type="pres">
      <dgm:prSet presAssocID="{9F6089EA-D00E-4A57-9C82-E7ECD7376709}" presName="sp" presStyleCnt="0"/>
      <dgm:spPr/>
    </dgm:pt>
    <dgm:pt modelId="{4F787590-0207-4D86-B935-DF2915F6B949}" type="pres">
      <dgm:prSet presAssocID="{DFA8D76D-2F3B-4384-812A-0764205E281A}" presName="composite" presStyleCnt="0"/>
      <dgm:spPr/>
    </dgm:pt>
    <dgm:pt modelId="{FB674C1B-8E18-4BFA-97C4-5B97E903DE5E}" type="pres">
      <dgm:prSet presAssocID="{DFA8D76D-2F3B-4384-812A-0764205E281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B456FE-C339-4D2D-A72B-EAE143B4BA80}" type="pres">
      <dgm:prSet presAssocID="{DFA8D76D-2F3B-4384-812A-0764205E281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BA8EFD-9C13-4553-86AB-ACBADB35A2BF}" type="pres">
      <dgm:prSet presAssocID="{5DAC6E14-847D-4B60-93DB-F4D192BA9C0D}" presName="sp" presStyleCnt="0"/>
      <dgm:spPr/>
    </dgm:pt>
    <dgm:pt modelId="{DD0AC4A3-D6CD-4E56-A68E-229DA21EA0BC}" type="pres">
      <dgm:prSet presAssocID="{47C05C76-03D3-4AE5-BFC1-0859DC081B7E}" presName="composite" presStyleCnt="0"/>
      <dgm:spPr/>
    </dgm:pt>
    <dgm:pt modelId="{95937945-3B8C-4703-8CB8-A04F0B05C33C}" type="pres">
      <dgm:prSet presAssocID="{47C05C76-03D3-4AE5-BFC1-0859DC081B7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8BA38A-36C3-43EF-84EE-DBD5C6346955}" type="pres">
      <dgm:prSet presAssocID="{47C05C76-03D3-4AE5-BFC1-0859DC081B7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A25DDC6-CF2D-43E8-A713-F1BCDEB50F13}" srcId="{F0E285C0-3C72-460A-8887-B832A2B5767B}" destId="{47C05C76-03D3-4AE5-BFC1-0859DC081B7E}" srcOrd="2" destOrd="0" parTransId="{190254D0-9235-4AE1-90A1-05F4F9994EA1}" sibTransId="{A67E5510-E23E-46FA-8A31-FBFEEE19C441}"/>
    <dgm:cxn modelId="{D8A09B9C-8706-43A6-BE3B-9CBD52465143}" srcId="{F0E285C0-3C72-460A-8887-B832A2B5767B}" destId="{75D10367-7DEC-419E-A9D8-F6FABDC0DA92}" srcOrd="0" destOrd="0" parTransId="{88AAB81A-FCBF-4C1B-96E6-42AEE343998B}" sibTransId="{9F6089EA-D00E-4A57-9C82-E7ECD7376709}"/>
    <dgm:cxn modelId="{23A48BA9-49E8-4F14-990A-C532AF336CC4}" type="presOf" srcId="{3080FFEF-FE49-49BA-A087-181E887CCDD8}" destId="{868BA38A-36C3-43EF-84EE-DBD5C6346955}" srcOrd="0" destOrd="0" presId="urn:microsoft.com/office/officeart/2005/8/layout/chevron2"/>
    <dgm:cxn modelId="{5669B4A8-01DE-4918-95EE-9B787CFCB5A1}" srcId="{DFA8D76D-2F3B-4384-812A-0764205E281A}" destId="{B450B3A0-12C6-4EDC-BFA4-CD550FF4E229}" srcOrd="0" destOrd="0" parTransId="{055A1CF7-F9C5-433C-88DD-FC76BA1E550A}" sibTransId="{2E999C1F-47B2-4C61-8A0A-F4B6E5883402}"/>
    <dgm:cxn modelId="{1C65C4B6-8184-4ED9-A5B2-5895EE14A031}" srcId="{47C05C76-03D3-4AE5-BFC1-0859DC081B7E}" destId="{3080FFEF-FE49-49BA-A087-181E887CCDD8}" srcOrd="0" destOrd="0" parTransId="{9BF41EAB-31AB-443B-8201-B1C38440DCB4}" sibTransId="{DF84B1A0-08B9-4D9A-8812-64FE40E5C067}"/>
    <dgm:cxn modelId="{5CF09A37-1359-4DB3-8754-9A1D48C75226}" srcId="{75D10367-7DEC-419E-A9D8-F6FABDC0DA92}" destId="{1ED8B012-DEC7-446D-A9F9-CF260062E40B}" srcOrd="1" destOrd="0" parTransId="{A59C737D-DAD9-4543-92DE-08D2E2F4345C}" sibTransId="{A8DF63DD-500F-475C-AD17-EEC81DA633DF}"/>
    <dgm:cxn modelId="{D6B103CF-31AD-4E9A-8179-5328FF1BE0F2}" srcId="{DFA8D76D-2F3B-4384-812A-0764205E281A}" destId="{C58AF802-89C5-4AD7-9436-C2BC86D96B44}" srcOrd="1" destOrd="0" parTransId="{638BEEDB-5A63-4F21-9765-ECE718493E4E}" sibTransId="{560AA196-062E-49FD-95A4-35266846F341}"/>
    <dgm:cxn modelId="{DF1C1536-CE3F-4F4B-914D-F4AAD101AC18}" type="presOf" srcId="{F702B849-C65F-47D6-B3A8-6FF780096A53}" destId="{868BA38A-36C3-43EF-84EE-DBD5C6346955}" srcOrd="0" destOrd="1" presId="urn:microsoft.com/office/officeart/2005/8/layout/chevron2"/>
    <dgm:cxn modelId="{AD5ECCE7-AF6B-4C2F-9184-FCBA8C232F84}" type="presOf" srcId="{DFA8D76D-2F3B-4384-812A-0764205E281A}" destId="{FB674C1B-8E18-4BFA-97C4-5B97E903DE5E}" srcOrd="0" destOrd="0" presId="urn:microsoft.com/office/officeart/2005/8/layout/chevron2"/>
    <dgm:cxn modelId="{019EA97B-6F15-40F0-B1F1-80BCBDE6F2B9}" type="presOf" srcId="{5F205378-CAAE-4091-8534-36779E76E74F}" destId="{E72B3C8B-DD40-4F7C-A90C-571A80166807}" srcOrd="0" destOrd="0" presId="urn:microsoft.com/office/officeart/2005/8/layout/chevron2"/>
    <dgm:cxn modelId="{54AE0258-87F4-4EE5-9141-43579DCFB918}" type="presOf" srcId="{F0E285C0-3C72-460A-8887-B832A2B5767B}" destId="{DC67AA03-09BA-4C0B-B413-404431838BE8}" srcOrd="0" destOrd="0" presId="urn:microsoft.com/office/officeart/2005/8/layout/chevron2"/>
    <dgm:cxn modelId="{DBD99C0F-07AC-47C5-9200-2E18C9E366C0}" srcId="{F0E285C0-3C72-460A-8887-B832A2B5767B}" destId="{DFA8D76D-2F3B-4384-812A-0764205E281A}" srcOrd="1" destOrd="0" parTransId="{C545D2CC-4E73-4BAC-BFF6-1D8A9787EDAC}" sibTransId="{5DAC6E14-847D-4B60-93DB-F4D192BA9C0D}"/>
    <dgm:cxn modelId="{F955D708-3CA3-4C29-A5C8-04756484D761}" type="presOf" srcId="{47C05C76-03D3-4AE5-BFC1-0859DC081B7E}" destId="{95937945-3B8C-4703-8CB8-A04F0B05C33C}" srcOrd="0" destOrd="0" presId="urn:microsoft.com/office/officeart/2005/8/layout/chevron2"/>
    <dgm:cxn modelId="{6C9F0C1C-46DA-4438-B6AA-3C79231E5B96}" srcId="{47C05C76-03D3-4AE5-BFC1-0859DC081B7E}" destId="{F702B849-C65F-47D6-B3A8-6FF780096A53}" srcOrd="1" destOrd="0" parTransId="{88CA8C9F-5D1A-4E48-8C8B-9C4B1E7ACB44}" sibTransId="{D2C5F886-C824-42B2-B8F5-EA340440C4BB}"/>
    <dgm:cxn modelId="{B6EC1574-D0B2-47F0-92C2-EB80C3689E15}" type="presOf" srcId="{1ED8B012-DEC7-446D-A9F9-CF260062E40B}" destId="{E72B3C8B-DD40-4F7C-A90C-571A80166807}" srcOrd="0" destOrd="1" presId="urn:microsoft.com/office/officeart/2005/8/layout/chevron2"/>
    <dgm:cxn modelId="{1FF6CE64-72D3-41AA-9953-2E89B3A9570C}" type="presOf" srcId="{B450B3A0-12C6-4EDC-BFA4-CD550FF4E229}" destId="{FDB456FE-C339-4D2D-A72B-EAE143B4BA80}" srcOrd="0" destOrd="0" presId="urn:microsoft.com/office/officeart/2005/8/layout/chevron2"/>
    <dgm:cxn modelId="{3D80F244-8516-4017-87B7-16DA2087DF90}" type="presOf" srcId="{75D10367-7DEC-419E-A9D8-F6FABDC0DA92}" destId="{E102969F-56AA-40FA-B855-8611D616D965}" srcOrd="0" destOrd="0" presId="urn:microsoft.com/office/officeart/2005/8/layout/chevron2"/>
    <dgm:cxn modelId="{5145D3E6-4C45-452B-988D-F84C2EE43CA7}" srcId="{75D10367-7DEC-419E-A9D8-F6FABDC0DA92}" destId="{5F205378-CAAE-4091-8534-36779E76E74F}" srcOrd="0" destOrd="0" parTransId="{BAA1F146-0307-40EB-B4C3-733B7EBB9F69}" sibTransId="{92B9F5F7-6FC6-4D5E-95D2-35DF087418CC}"/>
    <dgm:cxn modelId="{6BF9C247-E05A-43D4-8F04-7F7D5111C901}" type="presOf" srcId="{C58AF802-89C5-4AD7-9436-C2BC86D96B44}" destId="{FDB456FE-C339-4D2D-A72B-EAE143B4BA80}" srcOrd="0" destOrd="1" presId="urn:microsoft.com/office/officeart/2005/8/layout/chevron2"/>
    <dgm:cxn modelId="{D435D868-974F-4E2C-B504-8577365EDD21}" type="presParOf" srcId="{DC67AA03-09BA-4C0B-B413-404431838BE8}" destId="{ADA8CB5F-FF42-4546-8CBE-BDBC9D5F6143}" srcOrd="0" destOrd="0" presId="urn:microsoft.com/office/officeart/2005/8/layout/chevron2"/>
    <dgm:cxn modelId="{113B9096-85D1-4113-A477-6D49CC36CFCC}" type="presParOf" srcId="{ADA8CB5F-FF42-4546-8CBE-BDBC9D5F6143}" destId="{E102969F-56AA-40FA-B855-8611D616D965}" srcOrd="0" destOrd="0" presId="urn:microsoft.com/office/officeart/2005/8/layout/chevron2"/>
    <dgm:cxn modelId="{04BD03CD-C83B-41C3-984B-8798943D44AC}" type="presParOf" srcId="{ADA8CB5F-FF42-4546-8CBE-BDBC9D5F6143}" destId="{E72B3C8B-DD40-4F7C-A90C-571A80166807}" srcOrd="1" destOrd="0" presId="urn:microsoft.com/office/officeart/2005/8/layout/chevron2"/>
    <dgm:cxn modelId="{ED56936F-74D4-4333-97B4-5B00A037DE78}" type="presParOf" srcId="{DC67AA03-09BA-4C0B-B413-404431838BE8}" destId="{B5313B8B-9F0A-4BE0-B6E8-E9238CD33E4A}" srcOrd="1" destOrd="0" presId="urn:microsoft.com/office/officeart/2005/8/layout/chevron2"/>
    <dgm:cxn modelId="{6C27E27E-F78B-452A-8743-6097E9A494B2}" type="presParOf" srcId="{DC67AA03-09BA-4C0B-B413-404431838BE8}" destId="{4F787590-0207-4D86-B935-DF2915F6B949}" srcOrd="2" destOrd="0" presId="urn:microsoft.com/office/officeart/2005/8/layout/chevron2"/>
    <dgm:cxn modelId="{B431648B-809D-4500-93A8-A14F3886C637}" type="presParOf" srcId="{4F787590-0207-4D86-B935-DF2915F6B949}" destId="{FB674C1B-8E18-4BFA-97C4-5B97E903DE5E}" srcOrd="0" destOrd="0" presId="urn:microsoft.com/office/officeart/2005/8/layout/chevron2"/>
    <dgm:cxn modelId="{29BBEB60-2A39-4A6F-9EE5-FFE8FC73207E}" type="presParOf" srcId="{4F787590-0207-4D86-B935-DF2915F6B949}" destId="{FDB456FE-C339-4D2D-A72B-EAE143B4BA80}" srcOrd="1" destOrd="0" presId="urn:microsoft.com/office/officeart/2005/8/layout/chevron2"/>
    <dgm:cxn modelId="{20A0385A-3CC4-42E0-8B45-24F77554477E}" type="presParOf" srcId="{DC67AA03-09BA-4C0B-B413-404431838BE8}" destId="{48BA8EFD-9C13-4553-86AB-ACBADB35A2BF}" srcOrd="3" destOrd="0" presId="urn:microsoft.com/office/officeart/2005/8/layout/chevron2"/>
    <dgm:cxn modelId="{EFB731B3-7309-43D7-83D5-2F23C4227587}" type="presParOf" srcId="{DC67AA03-09BA-4C0B-B413-404431838BE8}" destId="{DD0AC4A3-D6CD-4E56-A68E-229DA21EA0BC}" srcOrd="4" destOrd="0" presId="urn:microsoft.com/office/officeart/2005/8/layout/chevron2"/>
    <dgm:cxn modelId="{776F61A9-8CF0-4070-A49D-8C01FDF5C542}" type="presParOf" srcId="{DD0AC4A3-D6CD-4E56-A68E-229DA21EA0BC}" destId="{95937945-3B8C-4703-8CB8-A04F0B05C33C}" srcOrd="0" destOrd="0" presId="urn:microsoft.com/office/officeart/2005/8/layout/chevron2"/>
    <dgm:cxn modelId="{5D297017-4D47-48B3-97D5-ED28097F741B}" type="presParOf" srcId="{DD0AC4A3-D6CD-4E56-A68E-229DA21EA0BC}" destId="{868BA38A-36C3-43EF-84EE-DBD5C634695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2969F-56AA-40FA-B855-8611D616D965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EDUCACIÓN</a:t>
          </a:r>
          <a:endParaRPr lang="es-ES" sz="1100" kern="1200" dirty="0"/>
        </a:p>
      </dsp:txBody>
      <dsp:txXfrm rot="-5400000">
        <a:off x="1" y="520688"/>
        <a:ext cx="1039018" cy="445294"/>
      </dsp:txXfrm>
    </dsp:sp>
    <dsp:sp modelId="{E72B3C8B-DD40-4F7C-A90C-571A80166807}">
      <dsp:nvSpPr>
        <dsp:cNvPr id="0" name=""/>
        <dsp:cNvSpPr/>
      </dsp:nvSpPr>
      <dsp:spPr>
        <a:xfrm rot="5400000">
          <a:off x="3085107" y="-198184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MUSICA CORO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ARTES Y PEDAGOGÍA</a:t>
          </a:r>
          <a:endParaRPr lang="es-ES" sz="1800" kern="1200" dirty="0"/>
        </a:p>
      </dsp:txBody>
      <dsp:txXfrm rot="-5400000">
        <a:off x="1039018" y="111338"/>
        <a:ext cx="5009883" cy="870607"/>
      </dsp:txXfrm>
    </dsp:sp>
    <dsp:sp modelId="{FB674C1B-8E18-4BFA-97C4-5B97E903DE5E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RECREACIÓN</a:t>
          </a:r>
          <a:endParaRPr lang="es-ES" sz="1100" kern="1200" dirty="0"/>
        </a:p>
      </dsp:txBody>
      <dsp:txXfrm rot="-5400000">
        <a:off x="1" y="1809352"/>
        <a:ext cx="1039018" cy="445294"/>
      </dsp:txXfrm>
    </dsp:sp>
    <dsp:sp modelId="{FDB456FE-C339-4D2D-A72B-EAE143B4BA80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DEPORTES 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HIDROTERAPIA</a:t>
          </a:r>
          <a:endParaRPr lang="es-ES" sz="1800" kern="1200" dirty="0"/>
        </a:p>
      </dsp:txBody>
      <dsp:txXfrm rot="-5400000">
        <a:off x="1039018" y="1336942"/>
        <a:ext cx="5009883" cy="870607"/>
      </dsp:txXfrm>
    </dsp:sp>
    <dsp:sp modelId="{95937945-3B8C-4703-8CB8-A04F0B05C33C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PSICOSOCIAL</a:t>
          </a:r>
          <a:endParaRPr lang="es-ES" sz="1100" kern="1200" dirty="0"/>
        </a:p>
      </dsp:txBody>
      <dsp:txXfrm rot="-5400000">
        <a:off x="1" y="3098016"/>
        <a:ext cx="1039018" cy="445294"/>
      </dsp:txXfrm>
    </dsp:sp>
    <dsp:sp modelId="{868BA38A-36C3-43EF-84EE-DBD5C6346955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PSICOLOGÍA 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TERAPIA OCUPACIONAL</a:t>
          </a:r>
          <a:endParaRPr lang="es-ES" sz="1800" kern="1200" dirty="0"/>
        </a:p>
      </dsp:txBody>
      <dsp:txXfrm rot="-5400000">
        <a:off x="1039018" y="2625605"/>
        <a:ext cx="5009883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7" name="Imagen 76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8" name="Imagen 77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 para editar título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s-E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s-E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s-E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s-E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s-E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s-E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/>
          </a:p>
          <a:p>
            <a:pPr marL="343080" indent="-342720">
              <a:lnSpc>
                <a:spcPct val="100000"/>
              </a:lnSpc>
              <a:buFont typeface="Arial"/>
              <a:buChar char="•"/>
            </a:pPr>
            <a:r>
              <a:rPr lang="es-E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esquemaHaga clic para modificar el estilo de texto del patrón</a:t>
            </a:r>
            <a:endParaRPr/>
          </a:p>
          <a:p>
            <a:pPr marL="743040" lvl="1" indent="-285480">
              <a:lnSpc>
                <a:spcPct val="100000"/>
              </a:lnSpc>
              <a:buFont typeface="Arial"/>
              <a:buChar char="–"/>
            </a:pPr>
            <a:r>
              <a:rPr lang="es-E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</a:t>
            </a:r>
            <a:endParaRPr/>
          </a:p>
          <a:p>
            <a:pPr marL="1143000" lvl="2" indent="-228240">
              <a:lnSpc>
                <a:spcPct val="100000"/>
              </a:lnSpc>
              <a:buFont typeface="Arial"/>
              <a:buChar char="•"/>
            </a:pPr>
            <a:r>
              <a:rPr lang="es-E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</a:t>
            </a:r>
            <a:endParaRPr/>
          </a:p>
          <a:p>
            <a:pPr marL="1600200" lvl="3" indent="-228240">
              <a:lnSpc>
                <a:spcPct val="100000"/>
              </a:lnSpc>
              <a:buFont typeface="Arial"/>
              <a:buChar char="–"/>
            </a:pPr>
            <a:r>
              <a:rPr lang="es-E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</a:t>
            </a:r>
            <a:endParaRPr/>
          </a:p>
          <a:p>
            <a:pPr marL="2057400" lvl="4" indent="-228240">
              <a:lnSpc>
                <a:spcPct val="100000"/>
              </a:lnSpc>
              <a:buFont typeface="Arial"/>
              <a:buChar char="»"/>
            </a:pPr>
            <a:r>
              <a:rPr lang="es-E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CO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2/02/17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B7C32A5-4B2B-49F6-9D4B-199A28737310}" type="slidenum">
              <a:rPr lang="es-CO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99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0500" y="438150"/>
            <a:ext cx="88011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8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ACCIONES QUE APORTAN A LA INCLUSIÓN  </a:t>
            </a:r>
            <a:endParaRPr lang="es-CO" sz="38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O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194" name="Picture 2" descr="E:\FOTOS COMUNICACIONES\23092016-DSC_47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" y="1092175"/>
            <a:ext cx="8169275" cy="544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43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19100" y="149024"/>
            <a:ext cx="8191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tx2">
                    <a:lumMod val="50000"/>
                  </a:schemeClr>
                </a:solidFill>
              </a:rPr>
              <a:t>ATENCIÓN PARA LA  INCLUSIÓN CON ENFOQUE DIFERENCIAL </a:t>
            </a:r>
            <a:endParaRPr lang="es-CO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 descr="E:\FOTOS COMUNICACIONES\23092016-DSC_47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91" y="1349353"/>
            <a:ext cx="4021984" cy="282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908" y="2958511"/>
            <a:ext cx="4493171" cy="2674507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904390" y="1815000"/>
            <a:ext cx="3706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i="1" dirty="0" smtClean="0"/>
              <a:t>Atención en la Parcialidad Indígena Flor del Monte </a:t>
            </a:r>
            <a:endParaRPr lang="es-CO" sz="2000" i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9286" y="4533900"/>
            <a:ext cx="436529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900" i="1" dirty="0" smtClean="0"/>
              <a:t>Programa Especial</a:t>
            </a:r>
          </a:p>
          <a:p>
            <a:pPr algn="ctr"/>
            <a:endParaRPr lang="es-CO" sz="1900" i="1" dirty="0" smtClean="0"/>
          </a:p>
          <a:p>
            <a:pPr algn="ctr"/>
            <a:r>
              <a:rPr lang="es-CO" sz="1900" i="1" dirty="0" smtClean="0"/>
              <a:t>Programa de atención a la discapacidad</a:t>
            </a:r>
            <a:r>
              <a:rPr lang="es-CO" sz="1900" dirty="0" smtClean="0"/>
              <a:t> </a:t>
            </a:r>
            <a:endParaRPr lang="es-CO" sz="1900" dirty="0"/>
          </a:p>
        </p:txBody>
      </p:sp>
    </p:spTree>
    <p:extLst>
      <p:ext uri="{BB962C8B-B14F-4D97-AF65-F5344CB8AC3E}">
        <p14:creationId xmlns:p14="http://schemas.microsoft.com/office/powerpoint/2010/main" val="121563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52400" y="309324"/>
            <a:ext cx="864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tx2">
                    <a:lumMod val="50000"/>
                  </a:schemeClr>
                </a:solidFill>
              </a:rPr>
              <a:t>SISTEMATIZACIÓN DE EXPERIENCIAS SIGNIFICATIVAS E INVESTIGACIÓN</a:t>
            </a:r>
            <a:endParaRPr lang="es-CO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52400" y="1525419"/>
            <a:ext cx="8855309" cy="4324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500" dirty="0" smtClean="0"/>
              <a:t>Se han sistematizado las experiencias:</a:t>
            </a:r>
          </a:p>
          <a:p>
            <a:endParaRPr lang="es-CO" sz="2500" dirty="0" smtClean="0"/>
          </a:p>
          <a:p>
            <a:r>
              <a:rPr lang="es-CO" sz="2500" dirty="0" smtClean="0"/>
              <a:t>-   Vivo mi cuento</a:t>
            </a:r>
          </a:p>
          <a:p>
            <a:r>
              <a:rPr lang="es-CO" sz="2500" dirty="0" smtClean="0"/>
              <a:t>-   Mi </a:t>
            </a:r>
            <a:r>
              <a:rPr lang="es-CO" sz="2500" dirty="0" smtClean="0"/>
              <a:t>bebe </a:t>
            </a:r>
            <a:r>
              <a:rPr lang="es-CO" sz="2500" dirty="0" smtClean="0"/>
              <a:t>soy yo</a:t>
            </a:r>
          </a:p>
          <a:p>
            <a:pPr marL="342900" indent="-342900">
              <a:buFontTx/>
              <a:buChar char="-"/>
            </a:pPr>
            <a:r>
              <a:rPr lang="es-CO" sz="2500" dirty="0" smtClean="0"/>
              <a:t>Cuento vivenciado</a:t>
            </a:r>
          </a:p>
          <a:p>
            <a:pPr marL="342900" indent="-342900">
              <a:buFontTx/>
              <a:buChar char="-"/>
            </a:pPr>
            <a:r>
              <a:rPr lang="es-CO" sz="2500" dirty="0" smtClean="0"/>
              <a:t>Mi familia y yo un </a:t>
            </a:r>
            <a:r>
              <a:rPr lang="es-CO" sz="2500" dirty="0" smtClean="0"/>
              <a:t>sólo </a:t>
            </a:r>
            <a:r>
              <a:rPr lang="es-CO" sz="2500" dirty="0" smtClean="0"/>
              <a:t>movimiento</a:t>
            </a:r>
          </a:p>
          <a:p>
            <a:pPr marL="342900" indent="-342900">
              <a:buFontTx/>
              <a:buChar char="-"/>
            </a:pPr>
            <a:r>
              <a:rPr lang="es-CO" sz="2500" dirty="0" smtClean="0"/>
              <a:t>Viviendo contigo, viviendo conmigo</a:t>
            </a:r>
          </a:p>
          <a:p>
            <a:pPr marL="342900" indent="-342900">
              <a:buFontTx/>
              <a:buChar char="-"/>
            </a:pPr>
            <a:r>
              <a:rPr lang="es-CO" sz="2500" dirty="0" smtClean="0"/>
              <a:t>Sueño de vida</a:t>
            </a:r>
          </a:p>
          <a:p>
            <a:endParaRPr lang="es-CO" sz="2500" dirty="0"/>
          </a:p>
          <a:p>
            <a:r>
              <a:rPr lang="es-CO" sz="2500" dirty="0" smtClean="0"/>
              <a:t>Se </a:t>
            </a:r>
            <a:r>
              <a:rPr lang="es-CO" sz="2500" dirty="0" smtClean="0"/>
              <a:t>realizó </a:t>
            </a:r>
            <a:r>
              <a:rPr lang="es-CO" sz="2500" dirty="0" smtClean="0"/>
              <a:t>la investigación sobre las representaciones</a:t>
            </a:r>
          </a:p>
          <a:p>
            <a:r>
              <a:rPr lang="es-CO" sz="2500" dirty="0" smtClean="0"/>
              <a:t>sociales de infancia en la parcialidad indígena Flor del Monte</a:t>
            </a:r>
            <a:endParaRPr lang="es-CO" sz="2500" dirty="0"/>
          </a:p>
        </p:txBody>
      </p:sp>
    </p:spTree>
    <p:extLst>
      <p:ext uri="{BB962C8B-B14F-4D97-AF65-F5344CB8AC3E}">
        <p14:creationId xmlns:p14="http://schemas.microsoft.com/office/powerpoint/2010/main" val="44840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98139" y="194379"/>
            <a:ext cx="80931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5400" b="1" dirty="0" smtClean="0">
                <a:solidFill>
                  <a:srgbClr val="002060"/>
                </a:solidFill>
              </a:rPr>
              <a:t>COMPONENTES</a:t>
            </a:r>
            <a:r>
              <a:rPr lang="es-CO" sz="2800" dirty="0" smtClean="0">
                <a:solidFill>
                  <a:srgbClr val="002060"/>
                </a:solidFill>
              </a:rPr>
              <a:t>  </a:t>
            </a:r>
            <a:endParaRPr lang="es-CO" sz="2800" dirty="0">
              <a:solidFill>
                <a:srgbClr val="002060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4" y="1008527"/>
            <a:ext cx="7554030" cy="503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41195" y="346965"/>
            <a:ext cx="840702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smtClean="0">
                <a:solidFill>
                  <a:srgbClr val="002060"/>
                </a:solidFill>
              </a:rPr>
              <a:t>Estrategias</a:t>
            </a:r>
            <a:r>
              <a:rPr lang="es-CO" sz="40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es-CO" dirty="0" smtClean="0">
              <a:solidFill>
                <a:srgbClr val="002060"/>
              </a:solidFill>
            </a:endParaRPr>
          </a:p>
          <a:p>
            <a:r>
              <a:rPr lang="es-CO" sz="3600" u="sng" dirty="0" smtClean="0">
                <a:solidFill>
                  <a:srgbClr val="002060"/>
                </a:solidFill>
              </a:rPr>
              <a:t>1. Intervención</a:t>
            </a:r>
            <a:endParaRPr lang="es-CO" sz="3600" u="sng" dirty="0">
              <a:solidFill>
                <a:srgbClr val="002060"/>
              </a:solidFill>
            </a:endParaRPr>
          </a:p>
          <a:p>
            <a:endParaRPr lang="es-CO" sz="4000" dirty="0">
              <a:solidFill>
                <a:srgbClr val="002060"/>
              </a:solidFill>
            </a:endParaRPr>
          </a:p>
          <a:p>
            <a:r>
              <a:rPr lang="es-CO" sz="4000" dirty="0">
                <a:solidFill>
                  <a:srgbClr val="002060"/>
                </a:solidFill>
              </a:rPr>
              <a:t>             </a:t>
            </a:r>
            <a:endParaRPr lang="es-CO" sz="54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E:\FOTOS COMUNICACIONES\ATENCION A LA NIÑEZ CAIMALITO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10" y="1963135"/>
            <a:ext cx="7337590" cy="427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70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41195" y="346965"/>
            <a:ext cx="840702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smtClean="0">
                <a:solidFill>
                  <a:srgbClr val="002060"/>
                </a:solidFill>
              </a:rPr>
              <a:t>Estrategias </a:t>
            </a:r>
            <a:endParaRPr lang="es-CO" sz="4000" dirty="0">
              <a:solidFill>
                <a:srgbClr val="002060"/>
              </a:solidFill>
            </a:endParaRPr>
          </a:p>
          <a:p>
            <a:r>
              <a:rPr lang="es-CO" sz="4000" dirty="0" smtClean="0">
                <a:solidFill>
                  <a:srgbClr val="002060"/>
                </a:solidFill>
              </a:rPr>
              <a:t> </a:t>
            </a:r>
            <a:r>
              <a:rPr lang="es-CO" sz="3600" u="sng" dirty="0" smtClean="0">
                <a:solidFill>
                  <a:srgbClr val="002060"/>
                </a:solidFill>
              </a:rPr>
              <a:t>2. Formación</a:t>
            </a:r>
          </a:p>
          <a:p>
            <a:endParaRPr lang="es-CO" sz="4000" dirty="0" smtClean="0">
              <a:solidFill>
                <a:srgbClr val="002060"/>
              </a:solidFill>
            </a:endParaRPr>
          </a:p>
          <a:p>
            <a:pPr algn="ctr"/>
            <a:endParaRPr lang="es-CO" sz="54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51" y="1618397"/>
            <a:ext cx="6960357" cy="464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2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41195" y="346965"/>
            <a:ext cx="84070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smtClean="0">
                <a:solidFill>
                  <a:srgbClr val="002060"/>
                </a:solidFill>
              </a:rPr>
              <a:t>Estrategias</a:t>
            </a:r>
            <a:r>
              <a:rPr lang="es-CO" sz="40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s-CO" sz="3600" u="sng" dirty="0" smtClean="0">
                <a:solidFill>
                  <a:srgbClr val="002060"/>
                </a:solidFill>
              </a:rPr>
              <a:t>3. Gestión</a:t>
            </a:r>
            <a:endParaRPr lang="es-CO" sz="3600" u="sng" dirty="0">
              <a:solidFill>
                <a:srgbClr val="002060"/>
              </a:solidFill>
            </a:endParaRPr>
          </a:p>
          <a:p>
            <a:pPr algn="ctr"/>
            <a:endParaRPr lang="es-CO" sz="54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10" y="1635646"/>
            <a:ext cx="6905770" cy="466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4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513913" y="0"/>
            <a:ext cx="5849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CONVENIOS</a:t>
            </a:r>
            <a:r>
              <a:rPr lang="es-CO" sz="54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CO" sz="54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959072" y="4077943"/>
            <a:ext cx="377797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2400" i="1" dirty="0"/>
              <a:t>Pre </a:t>
            </a:r>
            <a:r>
              <a:rPr lang="es-CO" sz="2400" i="1" dirty="0" smtClean="0"/>
              <a:t>Escolares Integrales; aporte a la integralidad de las instituciones Educativas de la Ciudad de Pereira</a:t>
            </a:r>
            <a:endParaRPr lang="es-CO" sz="2400" i="1" dirty="0"/>
          </a:p>
          <a:p>
            <a:endParaRPr lang="es-CO" dirty="0" smtClean="0"/>
          </a:p>
          <a:p>
            <a:endParaRPr lang="es-CO" dirty="0"/>
          </a:p>
          <a:p>
            <a:r>
              <a:rPr lang="es-CO" dirty="0" smtClean="0"/>
              <a:t> </a:t>
            </a:r>
            <a:endParaRPr lang="es-CO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" y="3352010"/>
            <a:ext cx="4157661" cy="2764947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38" y="923330"/>
            <a:ext cx="4383446" cy="29151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73817" y="178071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CO" sz="2400" i="1" dirty="0"/>
              <a:t>Fortalecimiento </a:t>
            </a:r>
            <a:r>
              <a:rPr lang="es-CO" sz="2400" i="1" dirty="0" smtClean="0"/>
              <a:t>Pedagógico </a:t>
            </a:r>
            <a:r>
              <a:rPr lang="es-CO" sz="2400" i="1" dirty="0"/>
              <a:t>a los </a:t>
            </a:r>
            <a:r>
              <a:rPr lang="es-CO" sz="2400" i="1" dirty="0" smtClean="0"/>
              <a:t>Centros </a:t>
            </a:r>
            <a:r>
              <a:rPr lang="es-CO" sz="2400" i="1" dirty="0"/>
              <a:t>de </a:t>
            </a:r>
            <a:r>
              <a:rPr lang="es-CO" sz="2400" i="1" dirty="0" smtClean="0"/>
              <a:t>Desarrollo </a:t>
            </a:r>
            <a:r>
              <a:rPr lang="es-CO" sz="2400" i="1" dirty="0" smtClean="0"/>
              <a:t>Infantiles de </a:t>
            </a:r>
            <a:r>
              <a:rPr lang="es-CO" sz="2400" i="1" dirty="0" smtClean="0"/>
              <a:t>la ciudad de Pereira </a:t>
            </a:r>
            <a:endParaRPr lang="es-CO" sz="2400" i="1" dirty="0"/>
          </a:p>
        </p:txBody>
      </p:sp>
    </p:spTree>
    <p:extLst>
      <p:ext uri="{BB962C8B-B14F-4D97-AF65-F5344CB8AC3E}">
        <p14:creationId xmlns:p14="http://schemas.microsoft.com/office/powerpoint/2010/main" val="278310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35572" y="723274"/>
            <a:ext cx="2349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DIFICULTADES</a:t>
            </a:r>
            <a:r>
              <a:rPr lang="es-CO" sz="28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CO" sz="28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693684" y="1418897"/>
            <a:ext cx="3121572" cy="17815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Tiempo</a:t>
            </a:r>
          </a:p>
          <a:p>
            <a:pPr algn="ctr"/>
            <a:r>
              <a:rPr lang="es-ES" dirty="0" smtClean="0"/>
              <a:t>Horarios</a:t>
            </a:r>
          </a:p>
          <a:p>
            <a:pPr algn="ctr"/>
            <a:r>
              <a:rPr lang="es-ES" dirty="0" smtClean="0"/>
              <a:t>Continuidad</a:t>
            </a:r>
          </a:p>
          <a:p>
            <a:pPr algn="ctr"/>
            <a:endParaRPr lang="es-ES" dirty="0"/>
          </a:p>
        </p:txBody>
      </p:sp>
      <p:sp>
        <p:nvSpPr>
          <p:cNvPr id="4" name="CuadroTexto 4"/>
          <p:cNvSpPr txBox="1"/>
          <p:nvPr/>
        </p:nvSpPr>
        <p:spPr>
          <a:xfrm>
            <a:off x="4445876" y="684548"/>
            <a:ext cx="2396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INNOVACION</a:t>
            </a:r>
            <a:endParaRPr lang="es-CO" sz="28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524704" y="1418897"/>
            <a:ext cx="3247696" cy="17815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Transformación de espacios</a:t>
            </a:r>
          </a:p>
          <a:p>
            <a:pPr algn="ctr"/>
            <a:endParaRPr lang="es-ES" dirty="0"/>
          </a:p>
        </p:txBody>
      </p:sp>
      <p:sp>
        <p:nvSpPr>
          <p:cNvPr id="7" name="CuadroTexto 4"/>
          <p:cNvSpPr txBox="1"/>
          <p:nvPr/>
        </p:nvSpPr>
        <p:spPr>
          <a:xfrm>
            <a:off x="1071181" y="3588424"/>
            <a:ext cx="1960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LOGROS</a:t>
            </a:r>
            <a:r>
              <a:rPr lang="es-CO" sz="28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CO" sz="28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4"/>
          <p:cNvSpPr txBox="1"/>
          <p:nvPr/>
        </p:nvSpPr>
        <p:spPr>
          <a:xfrm>
            <a:off x="4740164" y="3595846"/>
            <a:ext cx="2396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RETOS</a:t>
            </a:r>
            <a:endParaRPr lang="es-CO" sz="28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93683" y="4119066"/>
            <a:ext cx="3121572" cy="17815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Experiencias significativas sistematizadas.</a:t>
            </a:r>
          </a:p>
          <a:p>
            <a:pPr algn="ctr"/>
            <a:r>
              <a:rPr lang="es-ES" dirty="0" smtClean="0"/>
              <a:t>Capacidad Instalada.</a:t>
            </a:r>
          </a:p>
          <a:p>
            <a:pPr algn="ctr"/>
            <a:endParaRPr lang="es-ES" dirty="0" smtClean="0"/>
          </a:p>
          <a:p>
            <a:pPr algn="ctr"/>
            <a:endParaRPr lang="es-ES" dirty="0"/>
          </a:p>
        </p:txBody>
      </p:sp>
      <p:sp>
        <p:nvSpPr>
          <p:cNvPr id="10" name="9 Rectángulo redondeado"/>
          <p:cNvSpPr/>
          <p:nvPr/>
        </p:nvSpPr>
        <p:spPr>
          <a:xfrm>
            <a:off x="4763812" y="4119066"/>
            <a:ext cx="3008588" cy="17815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Plataformas Unificadas.</a:t>
            </a:r>
          </a:p>
          <a:p>
            <a:pPr algn="ctr"/>
            <a:r>
              <a:rPr lang="es-ES" dirty="0" smtClean="0"/>
              <a:t>Los actores hablemos el mismo lenguaje.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064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513913" y="0"/>
            <a:ext cx="5849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FORMACION</a:t>
            </a:r>
            <a:r>
              <a:rPr lang="es-CO" sz="54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CO" sz="54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1 Proceso"/>
          <p:cNvSpPr/>
          <p:nvPr/>
        </p:nvSpPr>
        <p:spPr>
          <a:xfrm>
            <a:off x="993226" y="1489838"/>
            <a:ext cx="7441325" cy="4272455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Rincones de aprendizaje.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Biodanza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Desarrollo Humano.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Desarrollo en la Primera Infancia.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Simposio Regional de Literatura.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Cuerpo Sonoro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52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9810" y="224134"/>
            <a:ext cx="7274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 </a:t>
            </a:r>
          </a:p>
          <a:p>
            <a:pPr algn="ctr"/>
            <a:r>
              <a:rPr lang="es-CO" sz="40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ATENCIÓN INTEGRAL A LA NIÑEZ </a:t>
            </a:r>
            <a:endParaRPr lang="es-CO" sz="40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E:\23092016-DSC_46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945" y="1547573"/>
            <a:ext cx="6924813" cy="461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06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513913" y="0"/>
            <a:ext cx="5849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CO" sz="54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92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331"/>
            <a:ext cx="9144000" cy="6211669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095703" y="0"/>
            <a:ext cx="7528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chemeClr val="accent1">
                    <a:lumMod val="50000"/>
                  </a:schemeClr>
                </a:solidFill>
              </a:rPr>
              <a:t>ESTRUCTURA DEL PROCESO </a:t>
            </a:r>
            <a:endParaRPr lang="es-CO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4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57656" y="-15554"/>
            <a:ext cx="87498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 DE ATENCIÓN A LA DISCAPACIDAD</a:t>
            </a:r>
            <a:r>
              <a:rPr lang="es-CO" sz="40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CO" sz="40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120502841"/>
              </p:ext>
            </p:extLst>
          </p:nvPr>
        </p:nvGraphicFramePr>
        <p:xfrm>
          <a:off x="2337687" y="16762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45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532964" y="-15554"/>
            <a:ext cx="5849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COBERTURA  - 2017</a:t>
            </a:r>
            <a:r>
              <a:rPr lang="es-CO" sz="54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CO" sz="54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45859" y="1044905"/>
            <a:ext cx="78867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 smtClean="0">
                <a:solidFill>
                  <a:schemeClr val="tx2">
                    <a:lumMod val="50000"/>
                  </a:schemeClr>
                </a:solidFill>
              </a:rPr>
              <a:t>Comunidades Atendidas: </a:t>
            </a:r>
            <a:r>
              <a:rPr lang="es-CO" sz="2800" b="1" i="1" dirty="0" smtClean="0">
                <a:solidFill>
                  <a:schemeClr val="tx2">
                    <a:lumMod val="50000"/>
                  </a:schemeClr>
                </a:solidFill>
              </a:rPr>
              <a:t>20</a:t>
            </a:r>
            <a:endParaRPr lang="es-CO" sz="2800" b="1" i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8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>
                <a:solidFill>
                  <a:schemeClr val="tx2">
                    <a:lumMod val="50000"/>
                  </a:schemeClr>
                </a:solidFill>
              </a:rPr>
              <a:t>Población atendida niños y niñas: </a:t>
            </a:r>
            <a:r>
              <a:rPr lang="es-CO" sz="2800" b="1" i="1" dirty="0" smtClean="0">
                <a:solidFill>
                  <a:schemeClr val="tx2">
                    <a:lumMod val="50000"/>
                  </a:schemeClr>
                </a:solidFill>
              </a:rPr>
              <a:t>3149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8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 smtClean="0">
                <a:solidFill>
                  <a:schemeClr val="tx2">
                    <a:lumMod val="50000"/>
                  </a:schemeClr>
                </a:solidFill>
              </a:rPr>
              <a:t>Madres gestantes: </a:t>
            </a:r>
            <a:r>
              <a:rPr lang="es-CO" sz="2800" b="1" i="1" dirty="0" smtClean="0">
                <a:solidFill>
                  <a:schemeClr val="tx2">
                    <a:lumMod val="50000"/>
                  </a:schemeClr>
                </a:solidFill>
              </a:rPr>
              <a:t>161</a:t>
            </a:r>
            <a:endParaRPr lang="es-CO" sz="2800" b="1" i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 smtClean="0">
                <a:solidFill>
                  <a:schemeClr val="tx2">
                    <a:lumMod val="50000"/>
                  </a:schemeClr>
                </a:solidFill>
              </a:rPr>
              <a:t>Programa atención a la discapacidad: </a:t>
            </a:r>
            <a:r>
              <a:rPr lang="es-CO" sz="2800" b="1" i="1" dirty="0" smtClean="0">
                <a:solidFill>
                  <a:schemeClr val="tx2">
                    <a:lumMod val="50000"/>
                  </a:schemeClr>
                </a:solidFill>
              </a:rPr>
              <a:t>200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8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 smtClean="0">
                <a:solidFill>
                  <a:schemeClr val="tx2">
                    <a:lumMod val="50000"/>
                  </a:schemeClr>
                </a:solidFill>
              </a:rPr>
              <a:t>Líderes comunitarios: </a:t>
            </a:r>
            <a:r>
              <a:rPr lang="es-CO" sz="2800" b="1" i="1" dirty="0" smtClean="0">
                <a:solidFill>
                  <a:schemeClr val="tx2">
                    <a:lumMod val="50000"/>
                  </a:schemeClr>
                </a:solidFill>
              </a:rPr>
              <a:t>19</a:t>
            </a:r>
          </a:p>
          <a:p>
            <a:endParaRPr lang="es-CO" sz="28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 smtClean="0">
                <a:solidFill>
                  <a:schemeClr val="tx2">
                    <a:lumMod val="50000"/>
                  </a:schemeClr>
                </a:solidFill>
              </a:rPr>
              <a:t>Red Unidos: </a:t>
            </a:r>
            <a:r>
              <a:rPr lang="es-CO" sz="2800" b="1" i="1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</a:p>
          <a:p>
            <a:endParaRPr lang="es-CO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s-CO" sz="2400" dirty="0">
              <a:solidFill>
                <a:srgbClr val="002060"/>
              </a:solidFill>
            </a:endParaRPr>
          </a:p>
          <a:p>
            <a:r>
              <a:rPr lang="es-CO" sz="2000" dirty="0" smtClean="0">
                <a:solidFill>
                  <a:srgbClr val="002060"/>
                </a:solidFill>
              </a:rPr>
              <a:t> </a:t>
            </a:r>
            <a:endParaRPr lang="es-CO" sz="2000" dirty="0">
              <a:solidFill>
                <a:srgbClr val="002060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903" y="1139794"/>
            <a:ext cx="1496755" cy="45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5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532964" y="-15554"/>
            <a:ext cx="5849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COBERTURA  - 2017</a:t>
            </a:r>
            <a:r>
              <a:rPr lang="es-CO" sz="54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CO" sz="54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45859" y="761380"/>
            <a:ext cx="78867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 smtClean="0">
                <a:solidFill>
                  <a:schemeClr val="tx2">
                    <a:lumMod val="50000"/>
                  </a:schemeClr>
                </a:solidFill>
              </a:rPr>
              <a:t>Indígenas: </a:t>
            </a:r>
            <a:r>
              <a:rPr lang="es-CO" sz="2800" b="1" i="1" dirty="0" smtClean="0">
                <a:solidFill>
                  <a:schemeClr val="tx2">
                    <a:lumMod val="50000"/>
                  </a:schemeClr>
                </a:solidFill>
              </a:rPr>
              <a:t>44</a:t>
            </a:r>
          </a:p>
          <a:p>
            <a:endParaRPr lang="es-CO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 smtClean="0">
                <a:solidFill>
                  <a:schemeClr val="tx2">
                    <a:lumMod val="50000"/>
                  </a:schemeClr>
                </a:solidFill>
              </a:rPr>
              <a:t>Desplazados: </a:t>
            </a:r>
            <a:r>
              <a:rPr lang="es-CO" sz="2800" b="1" i="1" dirty="0" smtClean="0">
                <a:solidFill>
                  <a:schemeClr val="tx2">
                    <a:lumMod val="50000"/>
                  </a:schemeClr>
                </a:solidFill>
              </a:rPr>
              <a:t>343</a:t>
            </a:r>
          </a:p>
          <a:p>
            <a:endParaRPr lang="es-CO" sz="28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>
                <a:solidFill>
                  <a:schemeClr val="tx2">
                    <a:lumMod val="50000"/>
                  </a:schemeClr>
                </a:solidFill>
              </a:rPr>
              <a:t>Centro de desarrollo </a:t>
            </a:r>
            <a:r>
              <a:rPr lang="es-CO" sz="2800" dirty="0" smtClean="0">
                <a:solidFill>
                  <a:schemeClr val="tx2">
                    <a:lumMod val="50000"/>
                  </a:schemeClr>
                </a:solidFill>
              </a:rPr>
              <a:t>Infantil CDI’S:  </a:t>
            </a:r>
            <a:r>
              <a:rPr lang="es-CO" sz="2800" b="1" i="1" dirty="0" smtClean="0">
                <a:solidFill>
                  <a:schemeClr val="tx2">
                    <a:lumMod val="50000"/>
                  </a:schemeClr>
                </a:solidFill>
              </a:rPr>
              <a:t>5 </a:t>
            </a:r>
            <a:r>
              <a:rPr lang="es-CO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s-CO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s-CO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 smtClean="0">
                <a:solidFill>
                  <a:schemeClr val="tx2">
                    <a:lumMod val="50000"/>
                  </a:schemeClr>
                </a:solidFill>
              </a:rPr>
              <a:t>Municipios </a:t>
            </a:r>
            <a:r>
              <a:rPr lang="es-CO" sz="2800" dirty="0">
                <a:solidFill>
                  <a:schemeClr val="tx2">
                    <a:lumMod val="50000"/>
                  </a:schemeClr>
                </a:solidFill>
              </a:rPr>
              <a:t>donde hacemos </a:t>
            </a:r>
            <a:r>
              <a:rPr lang="es-CO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CO" sz="2800" dirty="0">
                <a:solidFill>
                  <a:schemeClr val="tx2">
                    <a:lumMod val="50000"/>
                  </a:schemeClr>
                </a:solidFill>
              </a:rPr>
              <a:t>presencia : </a:t>
            </a:r>
            <a:r>
              <a:rPr lang="es-CO" sz="2800" b="1" i="1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</a:p>
          <a:p>
            <a:endParaRPr lang="es-CO" sz="28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 smtClean="0">
                <a:solidFill>
                  <a:schemeClr val="tx2">
                    <a:lumMod val="50000"/>
                  </a:schemeClr>
                </a:solidFill>
              </a:rPr>
              <a:t>Fortalecimiento del talento humano</a:t>
            </a:r>
          </a:p>
          <a:p>
            <a:r>
              <a:rPr lang="es-CO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CO" sz="2800" dirty="0" smtClean="0">
                <a:solidFill>
                  <a:schemeClr val="tx2">
                    <a:lumMod val="50000"/>
                  </a:schemeClr>
                </a:solidFill>
              </a:rPr>
              <a:t>    (Actores para la primera infancia ): </a:t>
            </a:r>
            <a:r>
              <a:rPr lang="es-CO" sz="2400" dirty="0" smtClean="0">
                <a:solidFill>
                  <a:schemeClr val="tx2">
                    <a:lumMod val="50000"/>
                  </a:schemeClr>
                </a:solidFill>
              </a:rPr>
              <a:t>      </a:t>
            </a:r>
            <a:r>
              <a:rPr lang="es-CO" sz="2800" b="1" i="1" dirty="0" smtClean="0">
                <a:solidFill>
                  <a:schemeClr val="tx2">
                    <a:lumMod val="50000"/>
                  </a:schemeClr>
                </a:solidFill>
              </a:rPr>
              <a:t>330</a:t>
            </a:r>
            <a:endParaRPr lang="es-CO" sz="2800" b="1" i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s-CO" sz="2400" dirty="0">
              <a:solidFill>
                <a:srgbClr val="002060"/>
              </a:solidFill>
            </a:endParaRPr>
          </a:p>
          <a:p>
            <a:endParaRPr lang="es-CO" sz="2400" dirty="0">
              <a:solidFill>
                <a:srgbClr val="002060"/>
              </a:solidFill>
            </a:endParaRPr>
          </a:p>
          <a:p>
            <a:r>
              <a:rPr lang="es-CO" sz="2000" dirty="0" smtClean="0">
                <a:solidFill>
                  <a:srgbClr val="002060"/>
                </a:solidFill>
              </a:rPr>
              <a:t> </a:t>
            </a:r>
            <a:endParaRPr lang="es-CO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9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13756" y="1338112"/>
            <a:ext cx="871648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800" dirty="0">
                <a:solidFill>
                  <a:srgbClr val="002060"/>
                </a:solidFill>
              </a:rPr>
              <a:t>H</a:t>
            </a:r>
            <a:r>
              <a:rPr lang="es-CO" sz="2800" dirty="0" smtClean="0">
                <a:solidFill>
                  <a:srgbClr val="002060"/>
                </a:solidFill>
              </a:rPr>
              <a:t>acer </a:t>
            </a:r>
            <a:r>
              <a:rPr lang="es-CO" sz="2800" dirty="0">
                <a:solidFill>
                  <a:srgbClr val="002060"/>
                </a:solidFill>
              </a:rPr>
              <a:t>presencia institucional en todos los Municipios del Departamento de Risaralda.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8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800" dirty="0" smtClean="0">
                <a:solidFill>
                  <a:srgbClr val="002060"/>
                </a:solidFill>
              </a:rPr>
              <a:t>Brindar </a:t>
            </a:r>
            <a:r>
              <a:rPr lang="es-CO" sz="2800" dirty="0">
                <a:solidFill>
                  <a:srgbClr val="002060"/>
                </a:solidFill>
              </a:rPr>
              <a:t>atención de manera prioritaria en la zona rural.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8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800" dirty="0" smtClean="0">
                <a:solidFill>
                  <a:srgbClr val="002060"/>
                </a:solidFill>
              </a:rPr>
              <a:t>Fortalecer  </a:t>
            </a:r>
            <a:r>
              <a:rPr lang="es-CO" sz="2800" dirty="0">
                <a:solidFill>
                  <a:srgbClr val="002060"/>
                </a:solidFill>
              </a:rPr>
              <a:t>las acciones que se desarrollen en cada contexto trabajado de manera articulada con los actores de cada Municipio.  </a:t>
            </a:r>
          </a:p>
          <a:p>
            <a:pPr algn="ctr"/>
            <a:endParaRPr lang="es-CO" sz="14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167245" y="154379"/>
            <a:ext cx="4809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 smtClean="0">
                <a:solidFill>
                  <a:schemeClr val="accent1">
                    <a:lumMod val="50000"/>
                  </a:schemeClr>
                </a:solidFill>
              </a:rPr>
              <a:t>PROYECCIÓN</a:t>
            </a:r>
            <a:endParaRPr lang="es-CO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1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504389" y="5581650"/>
            <a:ext cx="58494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dirty="0" smtClean="0">
                <a:solidFill>
                  <a:srgbClr val="E7E7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s-CO" sz="6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¡GRACIAS !</a:t>
            </a:r>
            <a:endParaRPr lang="es-CO" sz="6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133350"/>
            <a:ext cx="817245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6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510786" y="346964"/>
            <a:ext cx="5849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Quienes somos ? </a:t>
            </a:r>
            <a:endParaRPr lang="es-CO" sz="44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36727" y="1879054"/>
            <a:ext cx="809312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800" dirty="0" smtClean="0">
                <a:solidFill>
                  <a:srgbClr val="002060"/>
                </a:solidFill>
              </a:rPr>
              <a:t>Somos un </a:t>
            </a:r>
            <a:r>
              <a:rPr lang="es-CO" sz="2800" dirty="0">
                <a:solidFill>
                  <a:srgbClr val="002060"/>
                </a:solidFill>
              </a:rPr>
              <a:t>programa social financiado con recursos de FONIÑEZ para la atención de gestantes, niños y niñas de 0 a 6 años en condiciones de exclusión social o vulnerabilidad, familias y </a:t>
            </a:r>
            <a:r>
              <a:rPr lang="es-CO" sz="2800" dirty="0" smtClean="0">
                <a:solidFill>
                  <a:srgbClr val="002060"/>
                </a:solidFill>
              </a:rPr>
              <a:t>comunidad; </a:t>
            </a:r>
            <a:r>
              <a:rPr lang="es-CO" sz="2800" dirty="0">
                <a:solidFill>
                  <a:srgbClr val="002060"/>
                </a:solidFill>
              </a:rPr>
              <a:t>a través de acciones de intervención, formación y gestión comunitaria que propicien el desarrollo integral.</a:t>
            </a:r>
          </a:p>
        </p:txBody>
      </p:sp>
    </p:spTree>
    <p:extLst>
      <p:ext uri="{BB962C8B-B14F-4D97-AF65-F5344CB8AC3E}">
        <p14:creationId xmlns:p14="http://schemas.microsoft.com/office/powerpoint/2010/main" val="348772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05371" y="137801"/>
            <a:ext cx="8107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tx2">
                    <a:lumMod val="50000"/>
                  </a:schemeClr>
                </a:solidFill>
              </a:rPr>
              <a:t>CRECIMIENTO ESTRATEGICO </a:t>
            </a:r>
          </a:p>
          <a:p>
            <a:pPr algn="ctr"/>
            <a:r>
              <a:rPr lang="es-CO" sz="2400" b="1" dirty="0" smtClean="0">
                <a:solidFill>
                  <a:schemeClr val="tx2">
                    <a:lumMod val="50000"/>
                  </a:schemeClr>
                </a:solidFill>
              </a:rPr>
              <a:t>DE ACUERDO A LAS NECESIDADES DEL CONTEXTO </a:t>
            </a:r>
            <a:endParaRPr lang="es-CO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1890" y="1237006"/>
            <a:ext cx="847127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200" dirty="0" smtClean="0">
                <a:solidFill>
                  <a:schemeClr val="tx2">
                    <a:lumMod val="50000"/>
                  </a:schemeClr>
                </a:solidFill>
              </a:rPr>
              <a:t>En el año 2002  al iniciar el programa se contaba con equipo de profesionales en las áreas de  salud y psicosocial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2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200" dirty="0" smtClean="0">
                <a:solidFill>
                  <a:schemeClr val="tx2">
                    <a:lumMod val="50000"/>
                  </a:schemeClr>
                </a:solidFill>
              </a:rPr>
              <a:t>En </a:t>
            </a:r>
            <a:r>
              <a:rPr lang="es-CO" sz="2200" dirty="0">
                <a:solidFill>
                  <a:schemeClr val="tx2">
                    <a:lumMod val="50000"/>
                  </a:schemeClr>
                </a:solidFill>
              </a:rPr>
              <a:t>el año 2012 se incorporaron profesionales en Artes, Deportes, Música, Literatura y pedagogía  con el fin de trabajar </a:t>
            </a:r>
            <a:r>
              <a:rPr lang="es-CO" sz="2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CO" sz="2200" dirty="0">
                <a:solidFill>
                  <a:schemeClr val="tx2">
                    <a:lumMod val="50000"/>
                  </a:schemeClr>
                </a:solidFill>
              </a:rPr>
              <a:t>los pilares de la educación inicial.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2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200" dirty="0">
                <a:solidFill>
                  <a:schemeClr val="tx2">
                    <a:lumMod val="50000"/>
                  </a:schemeClr>
                </a:solidFill>
              </a:rPr>
              <a:t>En el año 2014 se incorpora una Fonoaudióloga y una Educadora Especial con el propósito de trabajar con niños y niñas </a:t>
            </a:r>
            <a:r>
              <a:rPr lang="es-CO" sz="2200" dirty="0" smtClean="0">
                <a:solidFill>
                  <a:schemeClr val="tx2">
                    <a:lumMod val="50000"/>
                  </a:schemeClr>
                </a:solidFill>
              </a:rPr>
              <a:t>con</a:t>
            </a:r>
            <a:r>
              <a:rPr lang="es-CO" sz="2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2">
                    <a:lumMod val="50000"/>
                  </a:schemeClr>
                </a:solidFill>
              </a:rPr>
              <a:t>discapacidad.  </a:t>
            </a:r>
            <a:endParaRPr lang="es-CO" sz="22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2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200" dirty="0">
                <a:solidFill>
                  <a:schemeClr val="tx2">
                    <a:lumMod val="50000"/>
                  </a:schemeClr>
                </a:solidFill>
              </a:rPr>
              <a:t>En el año 2015 se integra al equipo un Etnoeducador para acompañar la atención a niños, niñas y comunidad perteneciente a la parcialidad indígena  Flor del Monte del </a:t>
            </a:r>
            <a:r>
              <a:rPr lang="es-CO" sz="2200" dirty="0" smtClean="0">
                <a:solidFill>
                  <a:schemeClr val="tx2">
                    <a:lumMod val="50000"/>
                  </a:schemeClr>
                </a:solidFill>
              </a:rPr>
              <a:t>Municipio </a:t>
            </a:r>
            <a:r>
              <a:rPr lang="es-CO" sz="2200" dirty="0">
                <a:solidFill>
                  <a:schemeClr val="tx2">
                    <a:lumMod val="50000"/>
                  </a:schemeClr>
                </a:solidFill>
              </a:rPr>
              <a:t>de Belén de Umbría</a:t>
            </a:r>
          </a:p>
        </p:txBody>
      </p:sp>
    </p:spTree>
    <p:extLst>
      <p:ext uri="{BB962C8B-B14F-4D97-AF65-F5344CB8AC3E}">
        <p14:creationId xmlns:p14="http://schemas.microsoft.com/office/powerpoint/2010/main" val="371110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579023" y="0"/>
            <a:ext cx="5849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CAMPOS DE ACCIÓN</a:t>
            </a:r>
            <a:endParaRPr lang="es-CO" sz="44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E:\FOTOS COMUNICACIONES\ATENCION A LA NIÑEZ CAIMALITO-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717" y="1096817"/>
            <a:ext cx="6591869" cy="51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057095" y="617237"/>
            <a:ext cx="289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accent1">
                    <a:lumMod val="50000"/>
                  </a:schemeClr>
                </a:solidFill>
              </a:rPr>
              <a:t>Áreas y Equipo de Trabajo </a:t>
            </a:r>
            <a:endParaRPr lang="es-CO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3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38484" y="150126"/>
            <a:ext cx="4421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smtClean="0">
                <a:solidFill>
                  <a:schemeClr val="tx2">
                    <a:lumMod val="50000"/>
                  </a:schemeClr>
                </a:solidFill>
              </a:rPr>
              <a:t>PSICOSOCIAL</a:t>
            </a:r>
            <a:r>
              <a:rPr lang="es-CO" sz="4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s-CO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074459" y="894124"/>
            <a:ext cx="53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solidFill>
                  <a:schemeClr val="tx2">
                    <a:lumMod val="50000"/>
                  </a:schemeClr>
                </a:solidFill>
              </a:rPr>
              <a:t>Psicología – Familia – Trabajo Social </a:t>
            </a:r>
            <a:endParaRPr lang="es-CO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2" y="1419424"/>
            <a:ext cx="8175008" cy="476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2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38484" y="24002"/>
            <a:ext cx="4421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smtClean="0">
                <a:solidFill>
                  <a:schemeClr val="tx2">
                    <a:lumMod val="50000"/>
                  </a:schemeClr>
                </a:solidFill>
              </a:rPr>
              <a:t>EDUCACIÓN</a:t>
            </a:r>
            <a:r>
              <a:rPr lang="es-CO" sz="4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s-CO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87104" y="562610"/>
            <a:ext cx="7287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solidFill>
                  <a:schemeClr val="tx2">
                    <a:lumMod val="50000"/>
                  </a:schemeClr>
                </a:solidFill>
              </a:rPr>
              <a:t>Artes – Música – Literatura – Deportes - Pedagogía </a:t>
            </a:r>
            <a:endParaRPr lang="es-CO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 descr="E:\FOTOS COMUNICACIONES\ATENCION A LA NIÑEZ CAIMALITO-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25" y="1024275"/>
            <a:ext cx="3967997" cy="260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FOTOS COMUNICACIONES\ATENCION A LA NIÑEZ CAIMALITO-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267" y="1024275"/>
            <a:ext cx="3886869" cy="259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84" y="3663937"/>
            <a:ext cx="3931012" cy="298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343958" y="133997"/>
            <a:ext cx="4421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smtClean="0">
                <a:solidFill>
                  <a:schemeClr val="tx2">
                    <a:lumMod val="50000"/>
                  </a:schemeClr>
                </a:solidFill>
              </a:rPr>
              <a:t>SALUD</a:t>
            </a:r>
            <a:endParaRPr lang="es-CO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934623" y="896730"/>
            <a:ext cx="3240545" cy="380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NUTRICIÓN – ENFERMERIA </a:t>
            </a:r>
            <a:endParaRPr lang="es-CO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04" y="1496290"/>
            <a:ext cx="3386595" cy="472319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895" y="1496290"/>
            <a:ext cx="3876291" cy="472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5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82536" y="0"/>
            <a:ext cx="67639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dirty="0" smtClean="0">
                <a:solidFill>
                  <a:schemeClr val="tx2">
                    <a:lumMod val="50000"/>
                  </a:schemeClr>
                </a:solidFill>
              </a:rPr>
              <a:t>SERVICIOS </a:t>
            </a:r>
            <a:r>
              <a:rPr lang="es-CO" sz="4000" b="1" dirty="0" smtClean="0">
                <a:solidFill>
                  <a:schemeClr val="tx2">
                    <a:lumMod val="50000"/>
                  </a:schemeClr>
                </a:solidFill>
              </a:rPr>
              <a:t>ADICIONALES</a:t>
            </a:r>
            <a:r>
              <a:rPr lang="es-CO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s-CO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949293" y="651827"/>
            <a:ext cx="539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tx2">
                    <a:lumMod val="50000"/>
                  </a:schemeClr>
                </a:solidFill>
              </a:rPr>
              <a:t>FONOAUDIOLOGÍA – EDUCACIÓN ESPECIAL </a:t>
            </a:r>
            <a:endParaRPr lang="es-CO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 descr="E:\FOTOS COMUNICACIONES 2\HU9A07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256" y="1173559"/>
            <a:ext cx="4980464" cy="503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3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533</Words>
  <Application>Microsoft Office PowerPoint</Application>
  <PresentationFormat>Presentación en pantalla (4:3)</PresentationFormat>
  <Paragraphs>125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CenAteJef</cp:lastModifiedBy>
  <cp:revision>55</cp:revision>
  <dcterms:created xsi:type="dcterms:W3CDTF">2017-02-01T18:32:00Z</dcterms:created>
  <dcterms:modified xsi:type="dcterms:W3CDTF">2017-11-01T05:11:26Z</dcterms:modified>
  <dc:language>es-CO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</vt:i4>
  </property>
</Properties>
</file>