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2" r:id="rId3"/>
    <p:sldId id="281" r:id="rId4"/>
    <p:sldId id="273" r:id="rId5"/>
    <p:sldId id="274" r:id="rId6"/>
    <p:sldId id="275" r:id="rId7"/>
    <p:sldId id="276" r:id="rId8"/>
    <p:sldId id="277" r:id="rId9"/>
    <p:sldId id="278" r:id="rId10"/>
    <p:sldId id="279" r:id="rId11"/>
    <p:sldId id="268" r:id="rId12"/>
    <p:sldId id="270" r:id="rId13"/>
    <p:sldId id="271" r:id="rId14"/>
    <p:sldId id="260" r:id="rId15"/>
    <p:sldId id="261" r:id="rId16"/>
    <p:sldId id="262" r:id="rId17"/>
    <p:sldId id="264" r:id="rId18"/>
    <p:sldId id="269" r:id="rId19"/>
    <p:sldId id="265" r:id="rId20"/>
    <p:sldId id="266" r:id="rId21"/>
    <p:sldId id="280" r:id="rId22"/>
    <p:sldId id="263" r:id="rId23"/>
    <p:sldId id="282" r:id="rId24"/>
    <p:sldId id="283" r:id="rId25"/>
    <p:sldId id="284" r:id="rId26"/>
    <p:sldId id="286" r:id="rId27"/>
    <p:sldId id="287" r:id="rId28"/>
    <p:sldId id="285"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74" d="100"/>
          <a:sy n="74" d="100"/>
        </p:scale>
        <p:origin x="10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8" name="Imagen 7"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9" name="Imagen 8"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t>03/11/2017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38789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t>03/11/2017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397343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t>03/11/2017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328104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8" name="Imagen 7"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9" name="Imagen 8"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t>03/11/2017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46892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8" name="Imagen 7"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9" name="Imagen 8"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8081A32-F4DA-40F7-95C2-4CE4C3C8E5B5}" type="datetimeFigureOut">
              <a:rPr lang="es-CO" smtClean="0"/>
              <a:t>03/11/2017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21314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9" name="Imagen 8"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10" name="Imagen 9"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081A32-F4DA-40F7-95C2-4CE4C3C8E5B5}" type="datetimeFigureOut">
              <a:rPr lang="es-CO" smtClean="0"/>
              <a:t>03/11/2017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338923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11" name="Imagen 10"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12" name="Imagen 11"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081A32-F4DA-40F7-95C2-4CE4C3C8E5B5}" type="datetimeFigureOut">
              <a:rPr lang="es-CO" smtClean="0"/>
              <a:t>03/11/2017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23298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7" name="Imagen 6"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8" name="Imagen 7"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081A32-F4DA-40F7-95C2-4CE4C3C8E5B5}" type="datetimeFigureOut">
              <a:rPr lang="es-CO" smtClean="0"/>
              <a:t>03/11/2017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393662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6" name="Imagen 5"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7" name="Imagen 6"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Marcador de fecha 1"/>
          <p:cNvSpPr>
            <a:spLocks noGrp="1"/>
          </p:cNvSpPr>
          <p:nvPr>
            <p:ph type="dt" sz="half" idx="10"/>
          </p:nvPr>
        </p:nvSpPr>
        <p:spPr/>
        <p:txBody>
          <a:bodyPr/>
          <a:lstStyle/>
          <a:p>
            <a:fld id="{F8081A32-F4DA-40F7-95C2-4CE4C3C8E5B5}" type="datetimeFigureOut">
              <a:rPr lang="es-CO" smtClean="0"/>
              <a:t>03/11/2017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85702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9" name="Imagen 8"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10" name="Imagen 9"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t>03/11/2017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243544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12263"/>
            <a:ext cx="9131808" cy="6858000"/>
          </a:xfrm>
          <a:prstGeom prst="rect">
            <a:avLst/>
          </a:prstGeom>
        </p:spPr>
      </p:pic>
      <p:pic>
        <p:nvPicPr>
          <p:cNvPr id="9" name="Imagen 8" descr="todospor un nuevo pai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955" y="176377"/>
            <a:ext cx="1442811" cy="647999"/>
          </a:xfrm>
          <a:prstGeom prst="rect">
            <a:avLst/>
          </a:prstGeom>
        </p:spPr>
      </p:pic>
      <p:pic>
        <p:nvPicPr>
          <p:cNvPr id="10" name="Imagen 9" descr="Mintrabaj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8672" y="392401"/>
            <a:ext cx="1612902" cy="359997"/>
          </a:xfrm>
          <a:prstGeom prst="rect">
            <a:avLst/>
          </a:prstGeom>
        </p:spPr>
      </p:pic>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t>03/11/2017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t>‹Nº›</a:t>
            </a:fld>
            <a:endParaRPr lang="es-CO"/>
          </a:p>
        </p:txBody>
      </p:sp>
    </p:spTree>
    <p:extLst>
      <p:ext uri="{BB962C8B-B14F-4D97-AF65-F5344CB8AC3E}">
        <p14:creationId xmlns:p14="http://schemas.microsoft.com/office/powerpoint/2010/main" val="209671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81A32-F4DA-40F7-95C2-4CE4C3C8E5B5}" type="datetimeFigureOut">
              <a:rPr lang="es-CO" smtClean="0"/>
              <a:t>03/11/2017</a:t>
            </a:fld>
            <a:endParaRPr 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E66E2-63FA-4745-8B9E-3D2FCB403D0C}" type="slidenum">
              <a:rPr lang="es-CO" smtClean="0"/>
              <a:t>‹Nº›</a:t>
            </a:fld>
            <a:endParaRPr lang="es-CO"/>
          </a:p>
        </p:txBody>
      </p:sp>
    </p:spTree>
    <p:extLst>
      <p:ext uri="{BB962C8B-B14F-4D97-AF65-F5344CB8AC3E}">
        <p14:creationId xmlns:p14="http://schemas.microsoft.com/office/powerpoint/2010/main" val="405660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centrodeservicios@ssf.gov.c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372225" cy="6858000"/>
          </a:xfrm>
          <a:prstGeom prst="rect">
            <a:avLst/>
          </a:prstGeom>
          <a:solidFill>
            <a:srgbClr val="2278B8"/>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2051" name="Imagen 1" descr="fondo power poi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525"/>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684213" y="5157192"/>
            <a:ext cx="8344207" cy="830997"/>
          </a:xfrm>
          <a:prstGeom prst="rect">
            <a:avLst/>
          </a:prstGeom>
          <a:noFill/>
        </p:spPr>
        <p:txBody>
          <a:bodyPr wrap="none" rtlCol="0">
            <a:spAutoFit/>
          </a:bodyPr>
          <a:lstStyle/>
          <a:p>
            <a:pPr algn="r"/>
            <a:r>
              <a:rPr lang="es-CO" sz="2400" dirty="0" smtClean="0">
                <a:solidFill>
                  <a:schemeClr val="bg1"/>
                </a:solidFill>
              </a:rPr>
              <a:t>Oficina de las Tecnologías de la Información y las Comunicaciones</a:t>
            </a:r>
          </a:p>
          <a:p>
            <a:pPr algn="r"/>
            <a:r>
              <a:rPr lang="es-CO" sz="2400" dirty="0" smtClean="0">
                <a:solidFill>
                  <a:schemeClr val="bg1"/>
                </a:solidFill>
              </a:rPr>
              <a:t>Ing. Eduar García</a:t>
            </a:r>
            <a:endParaRPr lang="es-CO" sz="2400" dirty="0">
              <a:solidFill>
                <a:schemeClr val="bg1"/>
              </a:solidFill>
            </a:endParaRPr>
          </a:p>
        </p:txBody>
      </p:sp>
    </p:spTree>
    <p:extLst>
      <p:ext uri="{BB962C8B-B14F-4D97-AF65-F5344CB8AC3E}">
        <p14:creationId xmlns:p14="http://schemas.microsoft.com/office/powerpoint/2010/main" val="29224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es-CO" sz="5400" b="1" dirty="0">
                <a:solidFill>
                  <a:schemeClr val="tx2">
                    <a:lumMod val="60000"/>
                    <a:lumOff val="40000"/>
                  </a:schemeClr>
                </a:solidFill>
              </a:rPr>
              <a:t>No repudio</a:t>
            </a:r>
            <a:r>
              <a:rPr lang="es-CO" sz="5400" b="1" dirty="0" smtClean="0">
                <a:solidFill>
                  <a:schemeClr val="tx2">
                    <a:lumMod val="60000"/>
                    <a:lumOff val="40000"/>
                  </a:schemeClr>
                </a:solidFill>
              </a:rPr>
              <a:t>:</a:t>
            </a:r>
            <a:endParaRPr lang="es-CO" sz="5400" b="1" dirty="0">
              <a:solidFill>
                <a:schemeClr val="tx2">
                  <a:lumMod val="60000"/>
                  <a:lumOff val="40000"/>
                </a:schemeClr>
              </a:solidFill>
            </a:endParaRPr>
          </a:p>
        </p:txBody>
      </p:sp>
      <p:sp>
        <p:nvSpPr>
          <p:cNvPr id="3" name="Marcador de contenido 2"/>
          <p:cNvSpPr>
            <a:spLocks noGrp="1"/>
          </p:cNvSpPr>
          <p:nvPr>
            <p:ph idx="1"/>
          </p:nvPr>
        </p:nvSpPr>
        <p:spPr>
          <a:xfrm>
            <a:off x="0" y="1619672"/>
            <a:ext cx="8892480" cy="4065315"/>
          </a:xfrm>
        </p:spPr>
        <p:txBody>
          <a:bodyPr>
            <a:noAutofit/>
          </a:bodyPr>
          <a:lstStyle/>
          <a:p>
            <a:pPr algn="just"/>
            <a:r>
              <a:rPr lang="es-CO" sz="2600" dirty="0">
                <a:solidFill>
                  <a:schemeClr val="tx2">
                    <a:lumMod val="60000"/>
                    <a:lumOff val="40000"/>
                  </a:schemeClr>
                </a:solidFill>
                <a:latin typeface="Arial" panose="020B0604020202020204" pitchFamily="34" charset="0"/>
                <a:cs typeface="Arial" panose="020B0604020202020204" pitchFamily="34" charset="0"/>
              </a:rPr>
              <a:t>a) No repudio en origen: garantiza que la persona que envía el mensaje no puede negar que es el emisor del mismo, ya que el receptor tendrá pruebas del envío</a:t>
            </a:r>
            <a:r>
              <a:rPr lang="es-CO" sz="2600" dirty="0" smtClean="0">
                <a:solidFill>
                  <a:schemeClr val="tx2">
                    <a:lumMod val="60000"/>
                    <a:lumOff val="40000"/>
                  </a:schemeClr>
                </a:solidFill>
                <a:latin typeface="Arial" panose="020B0604020202020204" pitchFamily="34" charset="0"/>
                <a:cs typeface="Arial" panose="020B0604020202020204" pitchFamily="34" charset="0"/>
              </a:rPr>
              <a:t>.</a:t>
            </a:r>
          </a:p>
          <a:p>
            <a:pPr algn="just"/>
            <a:endParaRPr lang="es-CO" sz="2600" dirty="0" smtClean="0">
              <a:solidFill>
                <a:schemeClr val="tx2">
                  <a:lumMod val="60000"/>
                  <a:lumOff val="40000"/>
                </a:schemeClr>
              </a:solidFill>
              <a:latin typeface="Arial" panose="020B0604020202020204" pitchFamily="34" charset="0"/>
              <a:cs typeface="Arial" panose="020B0604020202020204" pitchFamily="34" charset="0"/>
            </a:endParaRPr>
          </a:p>
          <a:p>
            <a:pPr algn="just"/>
            <a:r>
              <a:rPr lang="es-CO" sz="2600" dirty="0" smtClean="0">
                <a:solidFill>
                  <a:schemeClr val="tx2">
                    <a:lumMod val="60000"/>
                    <a:lumOff val="40000"/>
                  </a:schemeClr>
                </a:solidFill>
                <a:latin typeface="Arial" panose="020B0604020202020204" pitchFamily="34" charset="0"/>
                <a:cs typeface="Arial" panose="020B0604020202020204" pitchFamily="34" charset="0"/>
              </a:rPr>
              <a:t>b</a:t>
            </a:r>
            <a:r>
              <a:rPr lang="es-CO" sz="2600" dirty="0">
                <a:solidFill>
                  <a:schemeClr val="tx2">
                    <a:lumMod val="60000"/>
                    <a:lumOff val="40000"/>
                  </a:schemeClr>
                </a:solidFill>
                <a:latin typeface="Arial" panose="020B0604020202020204" pitchFamily="34" charset="0"/>
                <a:cs typeface="Arial" panose="020B0604020202020204" pitchFamily="34" charset="0"/>
              </a:rPr>
              <a:t>) No repudio en destino: El receptor no puede negar que recibió el mensaje, porque el emisor tiene pruebas de la recepción del mismo. </a:t>
            </a:r>
            <a:endParaRPr lang="es-CO" sz="2600" dirty="0" smtClean="0">
              <a:solidFill>
                <a:schemeClr val="tx2">
                  <a:lumMod val="60000"/>
                  <a:lumOff val="40000"/>
                </a:schemeClr>
              </a:solidFill>
              <a:latin typeface="Arial" panose="020B0604020202020204" pitchFamily="34" charset="0"/>
              <a:cs typeface="Arial" panose="020B0604020202020204" pitchFamily="34" charset="0"/>
            </a:endParaRPr>
          </a:p>
          <a:p>
            <a:pPr algn="just"/>
            <a:endParaRPr lang="es-CO" sz="2600" dirty="0">
              <a:solidFill>
                <a:schemeClr val="tx2">
                  <a:lumMod val="60000"/>
                  <a:lumOff val="40000"/>
                </a:schemeClr>
              </a:solidFill>
              <a:latin typeface="Arial" panose="020B0604020202020204" pitchFamily="34" charset="0"/>
              <a:cs typeface="Arial" panose="020B0604020202020204" pitchFamily="34" charset="0"/>
            </a:endParaRPr>
          </a:p>
          <a:p>
            <a:pPr algn="just"/>
            <a:r>
              <a:rPr lang="es-CO" sz="2600" dirty="0" smtClean="0">
                <a:solidFill>
                  <a:schemeClr val="tx2">
                    <a:lumMod val="60000"/>
                    <a:lumOff val="40000"/>
                  </a:schemeClr>
                </a:solidFill>
                <a:latin typeface="Arial" panose="020B0604020202020204" pitchFamily="34" charset="0"/>
                <a:cs typeface="Arial" panose="020B0604020202020204" pitchFamily="34" charset="0"/>
              </a:rPr>
              <a:t>Este </a:t>
            </a:r>
            <a:r>
              <a:rPr lang="es-CO" sz="2600" dirty="0">
                <a:solidFill>
                  <a:schemeClr val="tx2">
                    <a:lumMod val="60000"/>
                    <a:lumOff val="40000"/>
                  </a:schemeClr>
                </a:solidFill>
                <a:latin typeface="Arial" panose="020B0604020202020204" pitchFamily="34" charset="0"/>
                <a:cs typeface="Arial" panose="020B0604020202020204" pitchFamily="34" charset="0"/>
              </a:rPr>
              <a:t>servicio es muy importante en las transacciones comerciales por Internet, ya que incrementa la confianza entre las partes en las comunicaciones.</a:t>
            </a:r>
          </a:p>
        </p:txBody>
      </p:sp>
      <p:sp>
        <p:nvSpPr>
          <p:cNvPr id="4" name="CuadroTexto 3"/>
          <p:cNvSpPr txBox="1"/>
          <p:nvPr/>
        </p:nvSpPr>
        <p:spPr>
          <a:xfrm>
            <a:off x="0" y="6381328"/>
            <a:ext cx="4424994" cy="307777"/>
          </a:xfrm>
          <a:prstGeom prst="rect">
            <a:avLst/>
          </a:prstGeom>
          <a:noFill/>
        </p:spPr>
        <p:txBody>
          <a:bodyPr wrap="none" rtlCol="0">
            <a:spAutoFit/>
          </a:bodyPr>
          <a:lstStyle/>
          <a:p>
            <a:r>
              <a:rPr lang="es-CO" sz="1400" dirty="0">
                <a:solidFill>
                  <a:schemeClr val="tx2">
                    <a:lumMod val="60000"/>
                    <a:lumOff val="40000"/>
                  </a:schemeClr>
                </a:solidFill>
              </a:rPr>
              <a:t>FUENTE: https://infosegur.wordpress.com/tag/integridad/</a:t>
            </a:r>
          </a:p>
        </p:txBody>
      </p:sp>
    </p:spTree>
    <p:extLst>
      <p:ext uri="{BB962C8B-B14F-4D97-AF65-F5344CB8AC3E}">
        <p14:creationId xmlns:p14="http://schemas.microsoft.com/office/powerpoint/2010/main" val="1676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359" y="985956"/>
            <a:ext cx="8229600" cy="1143000"/>
          </a:xfrm>
        </p:spPr>
        <p:txBody>
          <a:bodyPr>
            <a:normAutofit/>
          </a:bodyPr>
          <a:lstStyle/>
          <a:p>
            <a:r>
              <a:rPr lang="es-CO" b="1" dirty="0">
                <a:solidFill>
                  <a:schemeClr val="tx2">
                    <a:lumMod val="60000"/>
                    <a:lumOff val="40000"/>
                  </a:schemeClr>
                </a:solidFill>
              </a:rPr>
              <a:t>¿Qué es Big Data</a:t>
            </a:r>
            <a:r>
              <a:rPr lang="es-CO" b="1" dirty="0" smtClean="0">
                <a:solidFill>
                  <a:schemeClr val="tx2">
                    <a:lumMod val="60000"/>
                    <a:lumOff val="40000"/>
                  </a:schemeClr>
                </a:solidFill>
              </a:rPr>
              <a:t>?</a:t>
            </a:r>
            <a:endParaRPr lang="es-CO" dirty="0">
              <a:solidFill>
                <a:schemeClr val="tx2">
                  <a:lumMod val="60000"/>
                  <a:lumOff val="40000"/>
                </a:schemeClr>
              </a:solidFill>
            </a:endParaRPr>
          </a:p>
        </p:txBody>
      </p:sp>
      <p:sp>
        <p:nvSpPr>
          <p:cNvPr id="3" name="Marcador de contenido 2"/>
          <p:cNvSpPr>
            <a:spLocks noGrp="1"/>
          </p:cNvSpPr>
          <p:nvPr>
            <p:ph idx="1"/>
          </p:nvPr>
        </p:nvSpPr>
        <p:spPr>
          <a:xfrm>
            <a:off x="0" y="2128956"/>
            <a:ext cx="5076056" cy="3384376"/>
          </a:xfrm>
        </p:spPr>
        <p:txBody>
          <a:bodyPr>
            <a:noAutofit/>
          </a:bodyPr>
          <a:lstStyle/>
          <a:p>
            <a:pPr algn="just">
              <a:lnSpc>
                <a:spcPct val="170000"/>
              </a:lnSpc>
            </a:pPr>
            <a:r>
              <a:rPr lang="es-CO" sz="1600" dirty="0">
                <a:solidFill>
                  <a:schemeClr val="tx2">
                    <a:lumMod val="60000"/>
                    <a:lumOff val="40000"/>
                  </a:schemeClr>
                </a:solidFill>
                <a:latin typeface="Arial" panose="020B0604020202020204" pitchFamily="34" charset="0"/>
                <a:cs typeface="Arial" panose="020B0604020202020204" pitchFamily="34" charset="0"/>
              </a:rPr>
              <a:t>Cuando hablamos de Big Data nos referimos a conjuntos de datos o combinaciones de conjuntos de datos cuyo tamaño (volumen), complejidad (variabilidad) y velocidad de crecimiento (velocidad) dificultan su captura, gestión, procesamiento o análisis mediante tecnologías y herramientas convencionales, tales como bases de datos relacionales y estadísticas convencionales o paquetes de visualización, dentro del tiempo necesario para que sean útiles.</a:t>
            </a:r>
          </a:p>
        </p:txBody>
      </p:sp>
      <p:pic>
        <p:nvPicPr>
          <p:cNvPr id="4" name="Imagen 3"/>
          <p:cNvPicPr>
            <a:picLocks noChangeAspect="1"/>
          </p:cNvPicPr>
          <p:nvPr/>
        </p:nvPicPr>
        <p:blipFill rotWithShape="1">
          <a:blip r:embed="rId2"/>
          <a:srcRect r="14322"/>
          <a:stretch/>
        </p:blipFill>
        <p:spPr>
          <a:xfrm>
            <a:off x="5366609" y="2348880"/>
            <a:ext cx="3629537" cy="3672408"/>
          </a:xfrm>
          <a:prstGeom prst="rect">
            <a:avLst/>
          </a:prstGeom>
        </p:spPr>
      </p:pic>
      <p:sp>
        <p:nvSpPr>
          <p:cNvPr id="5" name="CuadroTexto 4"/>
          <p:cNvSpPr txBox="1"/>
          <p:nvPr/>
        </p:nvSpPr>
        <p:spPr>
          <a:xfrm>
            <a:off x="134760" y="6520143"/>
            <a:ext cx="3496085" cy="307777"/>
          </a:xfrm>
          <a:prstGeom prst="rect">
            <a:avLst/>
          </a:prstGeom>
          <a:noFill/>
        </p:spPr>
        <p:txBody>
          <a:bodyPr wrap="none" rtlCol="0">
            <a:spAutoFit/>
          </a:bodyPr>
          <a:lstStyle/>
          <a:p>
            <a:r>
              <a:rPr lang="es-CO" sz="1400" dirty="0">
                <a:solidFill>
                  <a:schemeClr val="tx2">
                    <a:lumMod val="60000"/>
                    <a:lumOff val="40000"/>
                  </a:schemeClr>
                </a:solidFill>
              </a:rPr>
              <a:t>FUENTE: https://www.powerdata.es/big-data</a:t>
            </a:r>
          </a:p>
        </p:txBody>
      </p:sp>
    </p:spTree>
    <p:extLst>
      <p:ext uri="{BB962C8B-B14F-4D97-AF65-F5344CB8AC3E}">
        <p14:creationId xmlns:p14="http://schemas.microsoft.com/office/powerpoint/2010/main" val="38535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143000"/>
          </a:xfrm>
        </p:spPr>
        <p:txBody>
          <a:bodyPr/>
          <a:lstStyle/>
          <a:p>
            <a:r>
              <a:rPr lang="es-CO" b="1" dirty="0" smtClean="0">
                <a:solidFill>
                  <a:schemeClr val="tx2">
                    <a:lumMod val="60000"/>
                    <a:lumOff val="40000"/>
                  </a:schemeClr>
                </a:solidFill>
              </a:rPr>
              <a:t>MICROSTRATEGY</a:t>
            </a:r>
            <a:endParaRPr lang="es-CO" b="1" dirty="0">
              <a:solidFill>
                <a:schemeClr val="tx2">
                  <a:lumMod val="60000"/>
                  <a:lumOff val="40000"/>
                </a:schemeClr>
              </a:solidFill>
            </a:endParaRPr>
          </a:p>
        </p:txBody>
      </p:sp>
      <p:sp>
        <p:nvSpPr>
          <p:cNvPr id="3" name="Marcador de contenido 2"/>
          <p:cNvSpPr>
            <a:spLocks noGrp="1"/>
          </p:cNvSpPr>
          <p:nvPr>
            <p:ph idx="1"/>
          </p:nvPr>
        </p:nvSpPr>
        <p:spPr>
          <a:xfrm>
            <a:off x="457200" y="2132856"/>
            <a:ext cx="8229600" cy="3993307"/>
          </a:xfrm>
        </p:spPr>
        <p:txBody>
          <a:bodyPr>
            <a:normAutofit fontScale="85000" lnSpcReduction="10000"/>
          </a:bodyPr>
          <a:lstStyle/>
          <a:p>
            <a:pPr algn="just"/>
            <a:r>
              <a:rPr lang="es-CO" dirty="0" err="1">
                <a:solidFill>
                  <a:schemeClr val="tx2">
                    <a:lumMod val="60000"/>
                    <a:lumOff val="40000"/>
                  </a:schemeClr>
                </a:solidFill>
              </a:rPr>
              <a:t>MicroStrategy</a:t>
            </a:r>
            <a:r>
              <a:rPr lang="es-CO" dirty="0">
                <a:solidFill>
                  <a:schemeClr val="tx2">
                    <a:lumMod val="60000"/>
                    <a:lumOff val="40000"/>
                  </a:schemeClr>
                </a:solidFill>
              </a:rPr>
              <a:t> es una compañía que ofrece software OLAP, de inteligencia de negocio y de informes para empresas. El software de </a:t>
            </a:r>
            <a:r>
              <a:rPr lang="es-CO" dirty="0" err="1">
                <a:solidFill>
                  <a:schemeClr val="tx2">
                    <a:lumMod val="60000"/>
                    <a:lumOff val="40000"/>
                  </a:schemeClr>
                </a:solidFill>
              </a:rPr>
              <a:t>MicroStrategy</a:t>
            </a:r>
            <a:r>
              <a:rPr lang="es-CO" dirty="0">
                <a:solidFill>
                  <a:schemeClr val="tx2">
                    <a:lumMod val="60000"/>
                    <a:lumOff val="40000"/>
                  </a:schemeClr>
                </a:solidFill>
              </a:rPr>
              <a:t> permite crear informes y análisis de datos almacenados en una Base de datos relacional y otras fuentes. </a:t>
            </a:r>
            <a:r>
              <a:rPr lang="es-CO" dirty="0" err="1">
                <a:solidFill>
                  <a:schemeClr val="tx2">
                    <a:lumMod val="60000"/>
                    <a:lumOff val="40000"/>
                  </a:schemeClr>
                </a:solidFill>
              </a:rPr>
              <a:t>MicroStrategy</a:t>
            </a:r>
            <a:r>
              <a:rPr lang="es-CO" dirty="0">
                <a:solidFill>
                  <a:schemeClr val="tx2">
                    <a:lumMod val="60000"/>
                    <a:lumOff val="40000"/>
                  </a:schemeClr>
                </a:solidFill>
              </a:rPr>
              <a:t> describe su software de informes núcleo como "ROLAP" u "OLAP Relacional" para diferenciar el uso de la tecnología de base de datos relacional y distinguirlo del OLAP tradicional, aunque también soporta tecnología MOLAP desde la versión 7i.</a:t>
            </a:r>
          </a:p>
        </p:txBody>
      </p:sp>
      <p:sp>
        <p:nvSpPr>
          <p:cNvPr id="4" name="CuadroTexto 3"/>
          <p:cNvSpPr txBox="1"/>
          <p:nvPr/>
        </p:nvSpPr>
        <p:spPr>
          <a:xfrm>
            <a:off x="107504" y="6525344"/>
            <a:ext cx="4057842" cy="307777"/>
          </a:xfrm>
          <a:prstGeom prst="rect">
            <a:avLst/>
          </a:prstGeom>
          <a:noFill/>
        </p:spPr>
        <p:txBody>
          <a:bodyPr wrap="none" rtlCol="0">
            <a:spAutoFit/>
          </a:bodyPr>
          <a:lstStyle/>
          <a:p>
            <a:r>
              <a:rPr lang="es-CO" sz="1400" dirty="0">
                <a:solidFill>
                  <a:schemeClr val="tx2">
                    <a:lumMod val="60000"/>
                    <a:lumOff val="40000"/>
                  </a:schemeClr>
                </a:solidFill>
              </a:rPr>
              <a:t>FUENTE: https://es.wikipedia.org/wiki/MicroStrategy</a:t>
            </a:r>
          </a:p>
        </p:txBody>
      </p:sp>
    </p:spTree>
    <p:extLst>
      <p:ext uri="{BB962C8B-B14F-4D97-AF65-F5344CB8AC3E}">
        <p14:creationId xmlns:p14="http://schemas.microsoft.com/office/powerpoint/2010/main" val="344860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1824"/>
            <a:ext cx="8229600" cy="1143000"/>
          </a:xfrm>
        </p:spPr>
        <p:txBody>
          <a:bodyPr>
            <a:normAutofit/>
          </a:bodyPr>
          <a:lstStyle/>
          <a:p>
            <a:r>
              <a:rPr lang="es-CO" b="1" dirty="0">
                <a:solidFill>
                  <a:schemeClr val="tx2">
                    <a:lumMod val="60000"/>
                    <a:lumOff val="40000"/>
                  </a:schemeClr>
                </a:solidFill>
                <a:latin typeface="Arial Black" panose="020B0A04020102020204" pitchFamily="34" charset="0"/>
              </a:rPr>
              <a:t>OLAP </a:t>
            </a:r>
            <a:r>
              <a:rPr lang="es-CO" sz="1800" b="1" dirty="0">
                <a:solidFill>
                  <a:schemeClr val="tx2">
                    <a:lumMod val="60000"/>
                    <a:lumOff val="40000"/>
                  </a:schemeClr>
                </a:solidFill>
                <a:latin typeface="Arial Black" panose="020B0A04020102020204" pitchFamily="34" charset="0"/>
              </a:rPr>
              <a:t> (On-Line </a:t>
            </a:r>
            <a:r>
              <a:rPr lang="es-CO" sz="1800" b="1" dirty="0" err="1">
                <a:solidFill>
                  <a:schemeClr val="tx2">
                    <a:lumMod val="60000"/>
                    <a:lumOff val="40000"/>
                  </a:schemeClr>
                </a:solidFill>
                <a:latin typeface="Arial Black" panose="020B0A04020102020204" pitchFamily="34" charset="0"/>
              </a:rPr>
              <a:t>Analytical</a:t>
            </a:r>
            <a:r>
              <a:rPr lang="es-CO" sz="1800" b="1" dirty="0">
                <a:solidFill>
                  <a:schemeClr val="tx2">
                    <a:lumMod val="60000"/>
                    <a:lumOff val="40000"/>
                  </a:schemeClr>
                </a:solidFill>
                <a:latin typeface="Arial Black" panose="020B0A04020102020204" pitchFamily="34" charset="0"/>
              </a:rPr>
              <a:t> </a:t>
            </a:r>
            <a:r>
              <a:rPr lang="es-CO" sz="1800" b="1" dirty="0" err="1">
                <a:solidFill>
                  <a:schemeClr val="tx2">
                    <a:lumMod val="60000"/>
                    <a:lumOff val="40000"/>
                  </a:schemeClr>
                </a:solidFill>
                <a:latin typeface="Arial Black" panose="020B0A04020102020204" pitchFamily="34" charset="0"/>
              </a:rPr>
              <a:t>Processing</a:t>
            </a:r>
            <a:r>
              <a:rPr lang="es-CO" sz="1800" b="1" dirty="0">
                <a:solidFill>
                  <a:schemeClr val="tx2">
                    <a:lumMod val="60000"/>
                    <a:lumOff val="40000"/>
                  </a:schemeClr>
                </a:solidFill>
                <a:latin typeface="Arial Black" panose="020B0A04020102020204" pitchFamily="34" charset="0"/>
              </a:rPr>
              <a:t>)</a:t>
            </a:r>
            <a:endParaRPr lang="es-CO" b="1" dirty="0">
              <a:solidFill>
                <a:schemeClr val="tx2">
                  <a:lumMod val="60000"/>
                  <a:lumOff val="40000"/>
                </a:schemeClr>
              </a:solidFill>
              <a:latin typeface="Arial Black" panose="020B0A04020102020204" pitchFamily="34" charset="0"/>
            </a:endParaRPr>
          </a:p>
        </p:txBody>
      </p:sp>
      <p:sp>
        <p:nvSpPr>
          <p:cNvPr id="3" name="Marcador de contenido 2"/>
          <p:cNvSpPr>
            <a:spLocks noGrp="1"/>
          </p:cNvSpPr>
          <p:nvPr>
            <p:ph idx="1"/>
          </p:nvPr>
        </p:nvSpPr>
        <p:spPr>
          <a:xfrm>
            <a:off x="107504" y="1628800"/>
            <a:ext cx="8579296" cy="4641379"/>
          </a:xfrm>
        </p:spPr>
        <p:txBody>
          <a:bodyPr>
            <a:noAutofit/>
          </a:bodyPr>
          <a:lstStyle/>
          <a:p>
            <a:pPr algn="just">
              <a:lnSpc>
                <a:spcPct val="120000"/>
              </a:lnSpc>
            </a:pPr>
            <a:r>
              <a:rPr lang="es-CO" sz="2200" dirty="0" smtClean="0">
                <a:solidFill>
                  <a:schemeClr val="tx2">
                    <a:lumMod val="60000"/>
                    <a:lumOff val="40000"/>
                  </a:schemeClr>
                </a:solidFill>
                <a:latin typeface="Arial" panose="020B0604020202020204" pitchFamily="34" charset="0"/>
                <a:cs typeface="Arial" panose="020B0604020202020204" pitchFamily="34" charset="0"/>
              </a:rPr>
              <a:t>Acrónimo </a:t>
            </a:r>
            <a:r>
              <a:rPr lang="es-CO" sz="2200" dirty="0">
                <a:solidFill>
                  <a:schemeClr val="tx2">
                    <a:lumMod val="60000"/>
                    <a:lumOff val="40000"/>
                  </a:schemeClr>
                </a:solidFill>
                <a:latin typeface="Arial" panose="020B0604020202020204" pitchFamily="34" charset="0"/>
                <a:cs typeface="Arial" panose="020B0604020202020204" pitchFamily="34" charset="0"/>
              </a:rPr>
              <a:t>en inglés de procesamiento analítico en línea. Es una solución utilizada en el campo de la llamada Inteligencia de negocios cuyo objetivo es agilizar la consulta de grandes cantidades de datos. Para ello utiliza estructuras de datos diversas, normalmente multidimensionales, que contienen datos resumidos de grandes Bases de datos o Sistemas Transaccionales. Se usa en informes de negocios de ventas, marketing, informes de dirección, minería de datos y áreas similares. La razón de usar OLAP para las consultas es la rapidez de respuesta. Una base de datos relacional almacena entidades en tablas discretas si han sido normalizadas</a:t>
            </a:r>
            <a:r>
              <a:rPr lang="es-CO" sz="22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107504" y="6525344"/>
            <a:ext cx="4057842" cy="307777"/>
          </a:xfrm>
          <a:prstGeom prst="rect">
            <a:avLst/>
          </a:prstGeom>
          <a:noFill/>
        </p:spPr>
        <p:txBody>
          <a:bodyPr wrap="none" rtlCol="0">
            <a:spAutoFit/>
          </a:bodyPr>
          <a:lstStyle/>
          <a:p>
            <a:r>
              <a:rPr lang="es-CO" sz="1400" dirty="0">
                <a:solidFill>
                  <a:schemeClr val="tx2">
                    <a:lumMod val="60000"/>
                    <a:lumOff val="40000"/>
                  </a:schemeClr>
                </a:solidFill>
              </a:rPr>
              <a:t>FUENTE: https://es.wikipedia.org/wiki/MicroStrategy</a:t>
            </a:r>
          </a:p>
        </p:txBody>
      </p:sp>
    </p:spTree>
    <p:extLst>
      <p:ext uri="{BB962C8B-B14F-4D97-AF65-F5344CB8AC3E}">
        <p14:creationId xmlns:p14="http://schemas.microsoft.com/office/powerpoint/2010/main" val="2787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24944"/>
            <a:ext cx="8784976" cy="864096"/>
          </a:xfrm>
        </p:spPr>
        <p:txBody>
          <a:bodyPr>
            <a:noAutofit/>
          </a:bodyPr>
          <a:lstStyle/>
          <a:p>
            <a:r>
              <a:rPr lang="es-CO" sz="6600" b="1" dirty="0" smtClean="0">
                <a:solidFill>
                  <a:schemeClr val="tx2">
                    <a:lumMod val="60000"/>
                    <a:lumOff val="40000"/>
                  </a:schemeClr>
                </a:solidFill>
                <a:latin typeface="Arial Black" panose="020B0A04020102020204" pitchFamily="34" charset="0"/>
              </a:rPr>
              <a:t>SIREVAC - SIGER</a:t>
            </a:r>
            <a:endParaRPr lang="es-CO" sz="6600" b="1" dirty="0">
              <a:solidFill>
                <a:schemeClr val="tx2">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8293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92277" y="4077072"/>
            <a:ext cx="8229600" cy="1143000"/>
          </a:xfrm>
        </p:spPr>
        <p:txBody>
          <a:bodyPr vert="horz" lIns="91440" tIns="45720" rIns="91440" bIns="45720" rtlCol="0" anchor="ctr">
            <a:noAutofit/>
          </a:bodyPr>
          <a:lstStyle/>
          <a:p>
            <a:r>
              <a:rPr lang="es-CO" sz="6600" b="1" dirty="0">
                <a:solidFill>
                  <a:schemeClr val="tx2">
                    <a:lumMod val="60000"/>
                    <a:lumOff val="40000"/>
                  </a:schemeClr>
                </a:solidFill>
                <a:latin typeface="Arial Black" panose="020B0A04020102020204" pitchFamily="34" charset="0"/>
              </a:rPr>
              <a:t>5-100 FONIÑEZ</a:t>
            </a:r>
          </a:p>
        </p:txBody>
      </p:sp>
      <p:sp>
        <p:nvSpPr>
          <p:cNvPr id="3" name="Título 1"/>
          <p:cNvSpPr txBox="1">
            <a:spLocks/>
          </p:cNvSpPr>
          <p:nvPr/>
        </p:nvSpPr>
        <p:spPr>
          <a:xfrm>
            <a:off x="457200" y="1412776"/>
            <a:ext cx="8229600" cy="11430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b="1" dirty="0" smtClean="0">
                <a:solidFill>
                  <a:schemeClr val="tx2">
                    <a:lumMod val="60000"/>
                    <a:lumOff val="40000"/>
                  </a:schemeClr>
                </a:solidFill>
                <a:latin typeface="Arial Black" panose="020B0A04020102020204" pitchFamily="34" charset="0"/>
              </a:rPr>
              <a:t>5. CAPÍTULO V</a:t>
            </a:r>
            <a:br>
              <a:rPr lang="es-CO" b="1" dirty="0" smtClean="0">
                <a:solidFill>
                  <a:schemeClr val="tx2">
                    <a:lumMod val="60000"/>
                    <a:lumOff val="40000"/>
                  </a:schemeClr>
                </a:solidFill>
                <a:latin typeface="Arial Black" panose="020B0A04020102020204" pitchFamily="34" charset="0"/>
              </a:rPr>
            </a:br>
            <a:r>
              <a:rPr lang="es-CO" sz="4000" b="1" dirty="0" smtClean="0">
                <a:solidFill>
                  <a:schemeClr val="tx2">
                    <a:lumMod val="60000"/>
                    <a:lumOff val="40000"/>
                  </a:schemeClr>
                </a:solidFill>
                <a:latin typeface="Arial Black" panose="020B0A04020102020204" pitchFamily="34" charset="0"/>
              </a:rPr>
              <a:t>INFORMACIÓN FONDOS DE LEY</a:t>
            </a:r>
            <a:endParaRPr lang="es-CO" sz="4000" b="1" dirty="0">
              <a:solidFill>
                <a:schemeClr val="tx2">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3839695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11560" y="980728"/>
            <a:ext cx="8229600" cy="1143000"/>
          </a:xfrm>
        </p:spPr>
        <p:txBody>
          <a:bodyPr vert="horz" lIns="91440" tIns="45720" rIns="91440" bIns="45720" rtlCol="0" anchor="ctr">
            <a:noAutofit/>
          </a:bodyPr>
          <a:lstStyle/>
          <a:p>
            <a:r>
              <a:rPr lang="es-CO" sz="5400" b="1" dirty="0">
                <a:solidFill>
                  <a:schemeClr val="tx2">
                    <a:lumMod val="60000"/>
                    <a:lumOff val="40000"/>
                  </a:schemeClr>
                </a:solidFill>
                <a:latin typeface="Arial Black" panose="020B0A04020102020204" pitchFamily="34" charset="0"/>
              </a:rPr>
              <a:t>5-100 FONIÑEZ</a:t>
            </a:r>
          </a:p>
        </p:txBody>
      </p:sp>
      <p:pic>
        <p:nvPicPr>
          <p:cNvPr id="3" name="Imagen 2"/>
          <p:cNvPicPr>
            <a:picLocks noChangeAspect="1"/>
          </p:cNvPicPr>
          <p:nvPr/>
        </p:nvPicPr>
        <p:blipFill>
          <a:blip r:embed="rId2"/>
          <a:stretch>
            <a:fillRect/>
          </a:stretch>
        </p:blipFill>
        <p:spPr>
          <a:xfrm>
            <a:off x="119884" y="2492896"/>
            <a:ext cx="8876490" cy="3312368"/>
          </a:xfrm>
          <a:prstGeom prst="rect">
            <a:avLst/>
          </a:prstGeom>
        </p:spPr>
      </p:pic>
    </p:spTree>
    <p:extLst>
      <p:ext uri="{BB962C8B-B14F-4D97-AF65-F5344CB8AC3E}">
        <p14:creationId xmlns:p14="http://schemas.microsoft.com/office/powerpoint/2010/main" val="6931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11560" y="980728"/>
            <a:ext cx="8229600" cy="1143000"/>
          </a:xfrm>
        </p:spPr>
        <p:txBody>
          <a:bodyPr vert="horz" lIns="91440" tIns="45720" rIns="91440" bIns="45720" rtlCol="0" anchor="ctr">
            <a:noAutofit/>
          </a:bodyPr>
          <a:lstStyle/>
          <a:p>
            <a:r>
              <a:rPr lang="es-CO" sz="5400" b="1" dirty="0">
                <a:solidFill>
                  <a:schemeClr val="tx2">
                    <a:lumMod val="60000"/>
                    <a:lumOff val="40000"/>
                  </a:schemeClr>
                </a:solidFill>
                <a:latin typeface="Arial Black" panose="020B0A04020102020204" pitchFamily="34" charset="0"/>
              </a:rPr>
              <a:t>5-100 FONIÑEZ</a:t>
            </a:r>
          </a:p>
        </p:txBody>
      </p:sp>
      <p:pic>
        <p:nvPicPr>
          <p:cNvPr id="4" name="Imagen 3"/>
          <p:cNvPicPr>
            <a:picLocks noChangeAspect="1"/>
          </p:cNvPicPr>
          <p:nvPr/>
        </p:nvPicPr>
        <p:blipFill>
          <a:blip r:embed="rId2"/>
          <a:stretch>
            <a:fillRect/>
          </a:stretch>
        </p:blipFill>
        <p:spPr>
          <a:xfrm>
            <a:off x="155329" y="2248030"/>
            <a:ext cx="8917581" cy="3053178"/>
          </a:xfrm>
          <a:prstGeom prst="rect">
            <a:avLst/>
          </a:prstGeom>
        </p:spPr>
      </p:pic>
    </p:spTree>
    <p:extLst>
      <p:ext uri="{BB962C8B-B14F-4D97-AF65-F5344CB8AC3E}">
        <p14:creationId xmlns:p14="http://schemas.microsoft.com/office/powerpoint/2010/main" val="16274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5911"/>
          <a:stretch/>
        </p:blipFill>
        <p:spPr>
          <a:xfrm>
            <a:off x="323527" y="1916832"/>
            <a:ext cx="8575685" cy="4536504"/>
          </a:xfrm>
          <a:prstGeom prst="rect">
            <a:avLst/>
          </a:prstGeom>
        </p:spPr>
      </p:pic>
      <p:sp>
        <p:nvSpPr>
          <p:cNvPr id="4" name="Título 4"/>
          <p:cNvSpPr>
            <a:spLocks noGrp="1"/>
          </p:cNvSpPr>
          <p:nvPr>
            <p:ph type="title"/>
          </p:nvPr>
        </p:nvSpPr>
        <p:spPr>
          <a:xfrm>
            <a:off x="611560" y="980728"/>
            <a:ext cx="8229600" cy="936104"/>
          </a:xfrm>
        </p:spPr>
        <p:txBody>
          <a:bodyPr vert="horz" lIns="91440" tIns="45720" rIns="91440" bIns="45720" rtlCol="0" anchor="ctr">
            <a:noAutofit/>
          </a:bodyPr>
          <a:lstStyle/>
          <a:p>
            <a:r>
              <a:rPr lang="es-CO" sz="5400" b="1" dirty="0">
                <a:solidFill>
                  <a:schemeClr val="tx2">
                    <a:lumMod val="60000"/>
                    <a:lumOff val="40000"/>
                  </a:schemeClr>
                </a:solidFill>
                <a:latin typeface="Arial Black" panose="020B0A04020102020204" pitchFamily="34" charset="0"/>
              </a:rPr>
              <a:t>5-100 FONIÑEZ</a:t>
            </a:r>
          </a:p>
        </p:txBody>
      </p:sp>
    </p:spTree>
    <p:extLst>
      <p:ext uri="{BB962C8B-B14F-4D97-AF65-F5344CB8AC3E}">
        <p14:creationId xmlns:p14="http://schemas.microsoft.com/office/powerpoint/2010/main" val="20817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1143000"/>
          </a:xfrm>
        </p:spPr>
        <p:txBody>
          <a:bodyPr/>
          <a:lstStyle/>
          <a:p>
            <a:r>
              <a:rPr lang="es-CO" dirty="0" smtClean="0">
                <a:solidFill>
                  <a:schemeClr val="tx2">
                    <a:lumMod val="60000"/>
                    <a:lumOff val="40000"/>
                  </a:schemeClr>
                </a:solidFill>
              </a:rPr>
              <a:t>Causas del “NO DEFINIDO”</a:t>
            </a:r>
            <a:endParaRPr lang="es-CO" dirty="0">
              <a:solidFill>
                <a:schemeClr val="tx2">
                  <a:lumMod val="60000"/>
                  <a:lumOff val="40000"/>
                </a:schemeClr>
              </a:solidFill>
            </a:endParaRPr>
          </a:p>
        </p:txBody>
      </p:sp>
      <p:grpSp>
        <p:nvGrpSpPr>
          <p:cNvPr id="4" name="Grupo 3"/>
          <p:cNvGrpSpPr/>
          <p:nvPr/>
        </p:nvGrpSpPr>
        <p:grpSpPr>
          <a:xfrm>
            <a:off x="1967" y="2028178"/>
            <a:ext cx="8890512" cy="4607994"/>
            <a:chOff x="1967" y="2028178"/>
            <a:chExt cx="8890512" cy="4607994"/>
          </a:xfrm>
        </p:grpSpPr>
        <p:pic>
          <p:nvPicPr>
            <p:cNvPr id="3" name="Imagen 2"/>
            <p:cNvPicPr>
              <a:picLocks noChangeAspect="1"/>
            </p:cNvPicPr>
            <p:nvPr/>
          </p:nvPicPr>
          <p:blipFill rotWithShape="1">
            <a:blip r:embed="rId2"/>
            <a:srcRect l="18243"/>
            <a:stretch/>
          </p:blipFill>
          <p:spPr>
            <a:xfrm>
              <a:off x="834828" y="2070270"/>
              <a:ext cx="2904309" cy="4523809"/>
            </a:xfrm>
            <a:prstGeom prst="rect">
              <a:avLst/>
            </a:prstGeom>
          </p:spPr>
        </p:pic>
        <p:sp>
          <p:nvSpPr>
            <p:cNvPr id="5" name="Elipse 4"/>
            <p:cNvSpPr/>
            <p:nvPr/>
          </p:nvSpPr>
          <p:spPr>
            <a:xfrm>
              <a:off x="1967" y="2028178"/>
              <a:ext cx="4570033" cy="46079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noFill/>
              </a:endParaRPr>
            </a:p>
          </p:txBody>
        </p:sp>
        <p:pic>
          <p:nvPicPr>
            <p:cNvPr id="6" name="Imagen 5"/>
            <p:cNvPicPr>
              <a:picLocks noChangeAspect="1"/>
            </p:cNvPicPr>
            <p:nvPr/>
          </p:nvPicPr>
          <p:blipFill>
            <a:blip r:embed="rId3"/>
            <a:stretch>
              <a:fillRect/>
            </a:stretch>
          </p:blipFill>
          <p:spPr>
            <a:xfrm>
              <a:off x="4919816" y="2636912"/>
              <a:ext cx="3972663" cy="2995354"/>
            </a:xfrm>
            <a:prstGeom prst="rect">
              <a:avLst/>
            </a:prstGeom>
          </p:spPr>
        </p:pic>
      </p:grpSp>
    </p:spTree>
    <p:extLst>
      <p:ext uri="{BB962C8B-B14F-4D97-AF65-F5344CB8AC3E}">
        <p14:creationId xmlns:p14="http://schemas.microsoft.com/office/powerpoint/2010/main" val="21431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45840"/>
            <a:ext cx="8229600" cy="1143000"/>
          </a:xfrm>
        </p:spPr>
        <p:txBody>
          <a:bodyPr/>
          <a:lstStyle/>
          <a:p>
            <a:r>
              <a:rPr lang="es-CO" b="1" dirty="0">
                <a:solidFill>
                  <a:schemeClr val="tx2">
                    <a:lumMod val="60000"/>
                    <a:lumOff val="40000"/>
                  </a:schemeClr>
                </a:solidFill>
              </a:rPr>
              <a:t>Qué es Información:</a:t>
            </a:r>
          </a:p>
        </p:txBody>
      </p:sp>
      <p:sp>
        <p:nvSpPr>
          <p:cNvPr id="3" name="Marcador de contenido 2"/>
          <p:cNvSpPr>
            <a:spLocks noGrp="1"/>
          </p:cNvSpPr>
          <p:nvPr>
            <p:ph idx="1"/>
          </p:nvPr>
        </p:nvSpPr>
        <p:spPr>
          <a:xfrm>
            <a:off x="457200" y="1988840"/>
            <a:ext cx="8229600" cy="4137323"/>
          </a:xfrm>
        </p:spPr>
        <p:txBody>
          <a:bodyPr/>
          <a:lstStyle/>
          <a:p>
            <a:pPr algn="just"/>
            <a:r>
              <a:rPr lang="es-CO" dirty="0">
                <a:solidFill>
                  <a:schemeClr val="tx2">
                    <a:lumMod val="60000"/>
                    <a:lumOff val="40000"/>
                  </a:schemeClr>
                </a:solidFill>
              </a:rPr>
              <a:t>Como información denominamos al conjunto de </a:t>
            </a:r>
            <a:r>
              <a:rPr lang="es-CO" b="1" dirty="0">
                <a:solidFill>
                  <a:schemeClr val="tx2">
                    <a:lumMod val="60000"/>
                    <a:lumOff val="40000"/>
                  </a:schemeClr>
                </a:solidFill>
              </a:rPr>
              <a:t>datos</a:t>
            </a:r>
            <a:r>
              <a:rPr lang="es-CO" dirty="0">
                <a:solidFill>
                  <a:schemeClr val="tx2">
                    <a:lumMod val="60000"/>
                    <a:lumOff val="40000"/>
                  </a:schemeClr>
                </a:solidFill>
              </a:rPr>
              <a:t>, ya procesados y ordenados para su comprensión, que aportan nuevos conocimientos a un individuo o sistema sobre un asunto, materia, fenómeno o ente determinado. La palabra, como tal, proviene del latín </a:t>
            </a:r>
            <a:r>
              <a:rPr lang="es-CO" b="1" i="1" dirty="0" err="1">
                <a:solidFill>
                  <a:schemeClr val="tx2">
                    <a:lumMod val="60000"/>
                    <a:lumOff val="40000"/>
                  </a:schemeClr>
                </a:solidFill>
              </a:rPr>
              <a:t>informatĭo</a:t>
            </a:r>
            <a:r>
              <a:rPr lang="es-CO" b="1" i="1" dirty="0">
                <a:solidFill>
                  <a:schemeClr val="tx2">
                    <a:lumMod val="60000"/>
                    <a:lumOff val="40000"/>
                  </a:schemeClr>
                </a:solidFill>
              </a:rPr>
              <a:t>, </a:t>
            </a:r>
            <a:r>
              <a:rPr lang="es-CO" b="1" i="1" dirty="0" err="1">
                <a:solidFill>
                  <a:schemeClr val="tx2">
                    <a:lumMod val="60000"/>
                    <a:lumOff val="40000"/>
                  </a:schemeClr>
                </a:solidFill>
              </a:rPr>
              <a:t>informatiōnis</a:t>
            </a:r>
            <a:r>
              <a:rPr lang="es-CO" dirty="0">
                <a:solidFill>
                  <a:schemeClr val="tx2">
                    <a:lumMod val="60000"/>
                    <a:lumOff val="40000"/>
                  </a:schemeClr>
                </a:solidFill>
              </a:rPr>
              <a:t>, que significa </a:t>
            </a:r>
            <a:r>
              <a:rPr lang="es-CO" b="1" dirty="0">
                <a:solidFill>
                  <a:schemeClr val="tx2">
                    <a:lumMod val="60000"/>
                    <a:lumOff val="40000"/>
                  </a:schemeClr>
                </a:solidFill>
              </a:rPr>
              <a:t>‘acción y efecto de informar’.</a:t>
            </a:r>
          </a:p>
        </p:txBody>
      </p:sp>
      <p:sp>
        <p:nvSpPr>
          <p:cNvPr id="4" name="CuadroTexto 3"/>
          <p:cNvSpPr txBox="1"/>
          <p:nvPr/>
        </p:nvSpPr>
        <p:spPr>
          <a:xfrm>
            <a:off x="0" y="6381328"/>
            <a:ext cx="4053802" cy="307777"/>
          </a:xfrm>
          <a:prstGeom prst="rect">
            <a:avLst/>
          </a:prstGeom>
          <a:noFill/>
        </p:spPr>
        <p:txBody>
          <a:bodyPr wrap="none" rtlCol="0">
            <a:spAutoFit/>
          </a:bodyPr>
          <a:lstStyle/>
          <a:p>
            <a:r>
              <a:rPr lang="es-CO" sz="1400" dirty="0">
                <a:solidFill>
                  <a:schemeClr val="tx2">
                    <a:lumMod val="60000"/>
                    <a:lumOff val="40000"/>
                  </a:schemeClr>
                </a:solidFill>
              </a:rPr>
              <a:t>FUENTE</a:t>
            </a:r>
            <a:r>
              <a:rPr lang="es-CO" sz="1400" dirty="0" smtClean="0">
                <a:solidFill>
                  <a:schemeClr val="tx2">
                    <a:lumMod val="60000"/>
                    <a:lumOff val="40000"/>
                  </a:schemeClr>
                </a:solidFill>
              </a:rPr>
              <a:t>: https</a:t>
            </a:r>
            <a:r>
              <a:rPr lang="es-CO" sz="1400" dirty="0">
                <a:solidFill>
                  <a:schemeClr val="tx2">
                    <a:lumMod val="60000"/>
                    <a:lumOff val="40000"/>
                  </a:schemeClr>
                </a:solidFill>
              </a:rPr>
              <a:t>://www.significados.com/informacion/</a:t>
            </a:r>
          </a:p>
        </p:txBody>
      </p:sp>
    </p:spTree>
    <p:extLst>
      <p:ext uri="{BB962C8B-B14F-4D97-AF65-F5344CB8AC3E}">
        <p14:creationId xmlns:p14="http://schemas.microsoft.com/office/powerpoint/2010/main" val="16548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827584" y="1916832"/>
            <a:ext cx="7488832" cy="4569798"/>
            <a:chOff x="827584" y="1916832"/>
            <a:chExt cx="7488832" cy="4569798"/>
          </a:xfrm>
        </p:grpSpPr>
        <p:pic>
          <p:nvPicPr>
            <p:cNvPr id="4" name="Imagen 3"/>
            <p:cNvPicPr>
              <a:picLocks noChangeAspect="1"/>
            </p:cNvPicPr>
            <p:nvPr/>
          </p:nvPicPr>
          <p:blipFill>
            <a:blip r:embed="rId2"/>
            <a:stretch>
              <a:fillRect/>
            </a:stretch>
          </p:blipFill>
          <p:spPr>
            <a:xfrm>
              <a:off x="827584" y="1916832"/>
              <a:ext cx="7488832" cy="4569798"/>
            </a:xfrm>
            <a:prstGeom prst="rect">
              <a:avLst/>
            </a:prstGeom>
          </p:spPr>
        </p:pic>
        <p:sp>
          <p:nvSpPr>
            <p:cNvPr id="7" name="Rectángulo 6"/>
            <p:cNvSpPr/>
            <p:nvPr/>
          </p:nvSpPr>
          <p:spPr>
            <a:xfrm>
              <a:off x="2915816" y="2060848"/>
              <a:ext cx="1080120" cy="442578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8" name="Rectángulo 7"/>
            <p:cNvSpPr/>
            <p:nvPr/>
          </p:nvSpPr>
          <p:spPr>
            <a:xfrm>
              <a:off x="5076056" y="3356992"/>
              <a:ext cx="1800200" cy="31296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9" name="Rectángulo 8"/>
            <p:cNvSpPr/>
            <p:nvPr/>
          </p:nvSpPr>
          <p:spPr>
            <a:xfrm>
              <a:off x="843965" y="1994708"/>
              <a:ext cx="847715" cy="449192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grpSp>
      <p:sp>
        <p:nvSpPr>
          <p:cNvPr id="10" name="Título 1"/>
          <p:cNvSpPr>
            <a:spLocks noGrp="1"/>
          </p:cNvSpPr>
          <p:nvPr>
            <p:ph type="title"/>
          </p:nvPr>
        </p:nvSpPr>
        <p:spPr>
          <a:xfrm>
            <a:off x="457200" y="1012885"/>
            <a:ext cx="8229600" cy="998984"/>
          </a:xfrm>
        </p:spPr>
        <p:txBody>
          <a:bodyPr/>
          <a:lstStyle/>
          <a:p>
            <a:r>
              <a:rPr lang="es-CO" dirty="0" smtClean="0">
                <a:solidFill>
                  <a:schemeClr val="tx2">
                    <a:lumMod val="60000"/>
                    <a:lumOff val="40000"/>
                  </a:schemeClr>
                </a:solidFill>
              </a:rPr>
              <a:t>Causas del “NO DEFINIDO”</a:t>
            </a:r>
            <a:endParaRPr lang="es-CO" dirty="0">
              <a:solidFill>
                <a:schemeClr val="tx2">
                  <a:lumMod val="60000"/>
                  <a:lumOff val="40000"/>
                </a:schemeClr>
              </a:solidFill>
            </a:endParaRPr>
          </a:p>
        </p:txBody>
      </p:sp>
    </p:spTree>
    <p:extLst>
      <p:ext uri="{BB962C8B-B14F-4D97-AF65-F5344CB8AC3E}">
        <p14:creationId xmlns:p14="http://schemas.microsoft.com/office/powerpoint/2010/main" val="36772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792088"/>
          </a:xfrm>
        </p:spPr>
        <p:txBody>
          <a:bodyPr>
            <a:normAutofit fontScale="90000"/>
          </a:bodyPr>
          <a:lstStyle/>
          <a:p>
            <a:r>
              <a:rPr lang="es-CO" sz="4800" b="1" dirty="0" smtClean="0">
                <a:solidFill>
                  <a:schemeClr val="tx2">
                    <a:lumMod val="60000"/>
                    <a:lumOff val="40000"/>
                  </a:schemeClr>
                </a:solidFill>
                <a:latin typeface="Arial" panose="020B0604020202020204" pitchFamily="34" charset="0"/>
                <a:cs typeface="Arial" panose="020B0604020202020204" pitchFamily="34" charset="0"/>
              </a:rPr>
              <a:t>Como enviar el correo</a:t>
            </a:r>
            <a:endParaRPr lang="es-CO" sz="48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84663" y="1556792"/>
            <a:ext cx="8229600" cy="4806280"/>
          </a:xfrm>
        </p:spPr>
        <p:txBody>
          <a:bodyPr>
            <a:noAutofit/>
          </a:bodyPr>
          <a:lstStyle/>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hlinkClick r:id="rId2"/>
              </a:rPr>
              <a:t>centrodeservicios@ssf.gov.co</a:t>
            </a:r>
            <a:endParaRPr lang="es-CO" sz="2400" dirty="0" smtClean="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endParaRPr lang="es-CO" sz="2400" dirty="0" smtClean="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rPr>
              <a:t>Encabezado debe decir: [SIGER], tema, # informe, CCF</a:t>
            </a:r>
          </a:p>
          <a:p>
            <a:pPr>
              <a:spcBef>
                <a:spcPts val="0"/>
              </a:spcBef>
            </a:pPr>
            <a:endParaRPr lang="es-CO" sz="1400" dirty="0" smtClean="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b="1" dirty="0" smtClean="0">
                <a:solidFill>
                  <a:schemeClr val="tx2">
                    <a:lumMod val="60000"/>
                    <a:lumOff val="40000"/>
                  </a:schemeClr>
                </a:solidFill>
                <a:latin typeface="Arial" panose="020B0604020202020204" pitchFamily="34" charset="0"/>
                <a:cs typeface="Arial" panose="020B0604020202020204" pitchFamily="34" charset="0"/>
              </a:rPr>
              <a:t>CUERPO DEL MENSAJE:</a:t>
            </a:r>
          </a:p>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rPr>
              <a:t>Nombre </a:t>
            </a:r>
            <a:r>
              <a:rPr lang="es-CO" sz="2400" dirty="0">
                <a:solidFill>
                  <a:schemeClr val="tx2">
                    <a:lumMod val="60000"/>
                    <a:lumOff val="40000"/>
                  </a:schemeClr>
                </a:solidFill>
                <a:latin typeface="Arial" panose="020B0604020202020204" pitchFamily="34" charset="0"/>
                <a:cs typeface="Arial" panose="020B0604020202020204" pitchFamily="34" charset="0"/>
              </a:rPr>
              <a:t>de la Caja Compensación Familiar: </a:t>
            </a:r>
          </a:p>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rPr>
              <a:t>Circular:</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a:solidFill>
                  <a:schemeClr val="tx2">
                    <a:lumMod val="60000"/>
                    <a:lumOff val="40000"/>
                  </a:schemeClr>
                </a:solidFill>
                <a:latin typeface="Arial" panose="020B0604020202020204" pitchFamily="34" charset="0"/>
                <a:cs typeface="Arial" panose="020B0604020202020204" pitchFamily="34" charset="0"/>
              </a:rPr>
              <a:t>Categoría</a:t>
            </a:r>
            <a:r>
              <a:rPr lang="es-CO" sz="24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a:solidFill>
                  <a:schemeClr val="tx2">
                    <a:lumMod val="60000"/>
                    <a:lumOff val="40000"/>
                  </a:schemeClr>
                </a:solidFill>
                <a:latin typeface="Arial" panose="020B0604020202020204" pitchFamily="34" charset="0"/>
                <a:cs typeface="Arial" panose="020B0604020202020204" pitchFamily="34" charset="0"/>
              </a:rPr>
              <a:t>Periodo</a:t>
            </a:r>
            <a:r>
              <a:rPr lang="es-CO" sz="24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a:solidFill>
                  <a:schemeClr val="tx2">
                    <a:lumMod val="60000"/>
                    <a:lumOff val="40000"/>
                  </a:schemeClr>
                </a:solidFill>
                <a:latin typeface="Arial" panose="020B0604020202020204" pitchFamily="34" charset="0"/>
                <a:cs typeface="Arial" panose="020B0604020202020204" pitchFamily="34" charset="0"/>
              </a:rPr>
              <a:t>Es opcional / obligatorio</a:t>
            </a:r>
            <a:r>
              <a:rPr lang="es-CO" sz="24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a:solidFill>
                  <a:schemeClr val="tx2">
                    <a:lumMod val="60000"/>
                    <a:lumOff val="40000"/>
                  </a:schemeClr>
                </a:solidFill>
                <a:latin typeface="Arial" panose="020B0604020202020204" pitchFamily="34" charset="0"/>
                <a:cs typeface="Arial" panose="020B0604020202020204" pitchFamily="34" charset="0"/>
              </a:rPr>
              <a:t>Año</a:t>
            </a:r>
            <a:r>
              <a:rPr lang="es-CO" sz="24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a:solidFill>
                  <a:schemeClr val="tx2">
                    <a:lumMod val="60000"/>
                    <a:lumOff val="40000"/>
                  </a:schemeClr>
                </a:solidFill>
                <a:latin typeface="Arial" panose="020B0604020202020204" pitchFamily="34" charset="0"/>
                <a:cs typeface="Arial" panose="020B0604020202020204" pitchFamily="34" charset="0"/>
              </a:rPr>
              <a:t>Código de transacción: </a:t>
            </a:r>
            <a:endParaRPr lang="es-CO" sz="2400" dirty="0" smtClean="0">
              <a:solidFill>
                <a:schemeClr val="tx2">
                  <a:lumMod val="60000"/>
                  <a:lumOff val="40000"/>
                </a:schemeClr>
              </a:solidFill>
              <a:latin typeface="Arial" panose="020B0604020202020204" pitchFamily="34" charset="0"/>
              <a:cs typeface="Arial" panose="020B0604020202020204" pitchFamily="34" charset="0"/>
            </a:endParaRPr>
          </a:p>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rPr>
              <a:t>Motivo:</a:t>
            </a:r>
          </a:p>
          <a:p>
            <a:pPr>
              <a:spcBef>
                <a:spcPts val="0"/>
              </a:spcBef>
            </a:pPr>
            <a:r>
              <a:rPr lang="es-CO" sz="2400" dirty="0" smtClean="0">
                <a:solidFill>
                  <a:schemeClr val="tx2">
                    <a:lumMod val="60000"/>
                    <a:lumOff val="40000"/>
                  </a:schemeClr>
                </a:solidFill>
                <a:latin typeface="Arial" panose="020B0604020202020204" pitchFamily="34" charset="0"/>
                <a:cs typeface="Arial" panose="020B0604020202020204" pitchFamily="34" charset="0"/>
              </a:rPr>
              <a:t>Remitente, Teléfono </a:t>
            </a:r>
            <a:r>
              <a:rPr lang="es-CO" sz="1600" dirty="0" smtClean="0">
                <a:solidFill>
                  <a:schemeClr val="tx2">
                    <a:lumMod val="60000"/>
                    <a:lumOff val="40000"/>
                  </a:schemeClr>
                </a:solidFill>
                <a:latin typeface="Arial" panose="020B0604020202020204" pitchFamily="34" charset="0"/>
                <a:cs typeface="Arial" panose="020B0604020202020204" pitchFamily="34" charset="0"/>
              </a:rPr>
              <a:t>(fijo, Celular), </a:t>
            </a:r>
            <a:r>
              <a:rPr lang="es-CO" sz="2400" dirty="0" smtClean="0">
                <a:solidFill>
                  <a:schemeClr val="tx2">
                    <a:lumMod val="60000"/>
                    <a:lumOff val="40000"/>
                  </a:schemeClr>
                </a:solidFill>
                <a:latin typeface="Arial" panose="020B0604020202020204" pitchFamily="34" charset="0"/>
                <a:cs typeface="Arial" panose="020B0604020202020204" pitchFamily="34" charset="0"/>
              </a:rPr>
              <a:t>CCF</a:t>
            </a:r>
            <a:endParaRPr lang="es-CO" sz="24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6473" y="1607560"/>
            <a:ext cx="8711053" cy="2496515"/>
          </a:xfrm>
          <a:prstGeom prst="rect">
            <a:avLst/>
          </a:prstGeom>
        </p:spPr>
      </p:pic>
      <p:grpSp>
        <p:nvGrpSpPr>
          <p:cNvPr id="7" name="Grupo 6"/>
          <p:cNvGrpSpPr/>
          <p:nvPr/>
        </p:nvGrpSpPr>
        <p:grpSpPr>
          <a:xfrm>
            <a:off x="539552" y="4807077"/>
            <a:ext cx="7920880" cy="2016224"/>
            <a:chOff x="539552" y="4807077"/>
            <a:chExt cx="7920880" cy="2016224"/>
          </a:xfrm>
        </p:grpSpPr>
        <p:sp>
          <p:nvSpPr>
            <p:cNvPr id="4" name="Llamada de nube 3"/>
            <p:cNvSpPr/>
            <p:nvPr/>
          </p:nvSpPr>
          <p:spPr>
            <a:xfrm>
              <a:off x="539552" y="4807077"/>
              <a:ext cx="7920880" cy="2016224"/>
            </a:xfrm>
            <a:prstGeom prst="cloudCallout">
              <a:avLst>
                <a:gd name="adj1" fmla="val 28339"/>
                <a:gd name="adj2" fmla="val -8166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 name="Imagen 2"/>
            <p:cNvPicPr>
              <a:picLocks noChangeAspect="1"/>
            </p:cNvPicPr>
            <p:nvPr/>
          </p:nvPicPr>
          <p:blipFill rotWithShape="1">
            <a:blip r:embed="rId2"/>
            <a:srcRect l="73972" t="61526" b="27493"/>
            <a:stretch/>
          </p:blipFill>
          <p:spPr>
            <a:xfrm>
              <a:off x="1331640" y="5185119"/>
              <a:ext cx="6768752" cy="864096"/>
            </a:xfrm>
            <a:prstGeom prst="rect">
              <a:avLst/>
            </a:prstGeom>
          </p:spPr>
        </p:pic>
      </p:grpSp>
      <p:sp>
        <p:nvSpPr>
          <p:cNvPr id="6" name="CuadroTexto 5"/>
          <p:cNvSpPr txBox="1"/>
          <p:nvPr/>
        </p:nvSpPr>
        <p:spPr>
          <a:xfrm>
            <a:off x="202457" y="958647"/>
            <a:ext cx="8531991" cy="954107"/>
          </a:xfrm>
          <a:prstGeom prst="rect">
            <a:avLst/>
          </a:prstGeom>
          <a:noFill/>
        </p:spPr>
        <p:txBody>
          <a:bodyPr wrap="square" rtlCol="0">
            <a:spAutoFit/>
          </a:bodyPr>
          <a:lstStyle/>
          <a:p>
            <a:pPr algn="r"/>
            <a:r>
              <a:rPr lang="es-CO" sz="2800" b="1" dirty="0" smtClean="0">
                <a:solidFill>
                  <a:schemeClr val="tx2">
                    <a:lumMod val="60000"/>
                    <a:lumOff val="40000"/>
                  </a:schemeClr>
                </a:solidFill>
                <a:latin typeface="Arial" panose="020B0604020202020204" pitchFamily="34" charset="0"/>
                <a:cs typeface="Arial" panose="020B0604020202020204" pitchFamily="34" charset="0"/>
              </a:rPr>
              <a:t>EJEMPLO DE COMO NO SE DEBE ENVIAR EL CORREO</a:t>
            </a:r>
            <a:endParaRPr lang="es-CO" sz="28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91680" y="1412776"/>
            <a:ext cx="6120680" cy="4814290"/>
          </a:xfrm>
          <a:prstGeom prst="rect">
            <a:avLst/>
          </a:prstGeom>
        </p:spPr>
      </p:pic>
    </p:spTree>
    <p:extLst>
      <p:ext uri="{BB962C8B-B14F-4D97-AF65-F5344CB8AC3E}">
        <p14:creationId xmlns:p14="http://schemas.microsoft.com/office/powerpoint/2010/main" val="562132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267744" y="1196752"/>
            <a:ext cx="4899734" cy="5451818"/>
          </a:xfrm>
          <a:prstGeom prst="rect">
            <a:avLst/>
          </a:prstGeom>
        </p:spPr>
      </p:pic>
    </p:spTree>
    <p:extLst>
      <p:ext uri="{BB962C8B-B14F-4D97-AF65-F5344CB8AC3E}">
        <p14:creationId xmlns:p14="http://schemas.microsoft.com/office/powerpoint/2010/main" val="651451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123728" y="1268760"/>
            <a:ext cx="4463716" cy="4793100"/>
          </a:xfrm>
          <a:prstGeom prst="rect">
            <a:avLst/>
          </a:prstGeom>
        </p:spPr>
      </p:pic>
    </p:spTree>
    <p:extLst>
      <p:ext uri="{BB962C8B-B14F-4D97-AF65-F5344CB8AC3E}">
        <p14:creationId xmlns:p14="http://schemas.microsoft.com/office/powerpoint/2010/main" val="258462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23728" y="1772816"/>
            <a:ext cx="4752528" cy="4195748"/>
          </a:xfrm>
          <a:prstGeom prst="rect">
            <a:avLst/>
          </a:prstGeom>
        </p:spPr>
      </p:pic>
    </p:spTree>
    <p:extLst>
      <p:ext uri="{BB962C8B-B14F-4D97-AF65-F5344CB8AC3E}">
        <p14:creationId xmlns:p14="http://schemas.microsoft.com/office/powerpoint/2010/main" val="4175217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28800"/>
            <a:ext cx="8229600" cy="4497363"/>
          </a:xfrm>
        </p:spPr>
        <p:txBody>
          <a:bodyPr>
            <a:normAutofit/>
          </a:bodyPr>
          <a:lstStyle/>
          <a:p>
            <a:pPr algn="ctr"/>
            <a:r>
              <a:rPr lang="es-CO" sz="4800" dirty="0">
                <a:solidFill>
                  <a:schemeClr val="tx2">
                    <a:lumMod val="60000"/>
                    <a:lumOff val="40000"/>
                  </a:schemeClr>
                </a:solidFill>
                <a:latin typeface="Arial" panose="020B0604020202020204" pitchFamily="34" charset="0"/>
                <a:cs typeface="Arial" panose="020B0604020202020204" pitchFamily="34" charset="0"/>
              </a:rPr>
              <a:t>“Temo el día en que la tecnología sobrepase nuestra humanidad; el mundo solo tendrá una generación de idiotas” </a:t>
            </a:r>
            <a:endParaRPr lang="es-CO" sz="4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ctr">
              <a:buNone/>
            </a:pPr>
            <a:r>
              <a:rPr lang="es-CO" dirty="0" smtClean="0">
                <a:solidFill>
                  <a:schemeClr val="tx2">
                    <a:lumMod val="60000"/>
                    <a:lumOff val="40000"/>
                  </a:schemeClr>
                </a:solidFill>
                <a:latin typeface="Arial" panose="020B0604020202020204" pitchFamily="34" charset="0"/>
                <a:cs typeface="Arial" panose="020B0604020202020204" pitchFamily="34" charset="0"/>
              </a:rPr>
              <a:t>Albert </a:t>
            </a:r>
            <a:r>
              <a:rPr lang="es-CO" dirty="0">
                <a:solidFill>
                  <a:schemeClr val="tx2">
                    <a:lumMod val="60000"/>
                    <a:lumOff val="40000"/>
                  </a:schemeClr>
                </a:solidFill>
                <a:latin typeface="Arial" panose="020B0604020202020204" pitchFamily="34" charset="0"/>
                <a:cs typeface="Arial" panose="020B0604020202020204" pitchFamily="34" charset="0"/>
              </a:rPr>
              <a:t>Einstein</a:t>
            </a:r>
            <a:endParaRPr lang="es-CO" sz="4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81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693987"/>
            <a:ext cx="7990656" cy="1470025"/>
          </a:xfrm>
        </p:spPr>
        <p:txBody>
          <a:bodyPr>
            <a:normAutofit/>
          </a:bodyPr>
          <a:lstStyle/>
          <a:p>
            <a:r>
              <a:rPr lang="es-CO" sz="6000" b="1" dirty="0" smtClean="0">
                <a:solidFill>
                  <a:schemeClr val="tx2">
                    <a:lumMod val="60000"/>
                    <a:lumOff val="40000"/>
                  </a:schemeClr>
                </a:solidFill>
                <a:latin typeface="Arial" panose="020B0604020202020204" pitchFamily="34" charset="0"/>
                <a:cs typeface="Arial" panose="020B0604020202020204" pitchFamily="34" charset="0"/>
              </a:rPr>
              <a:t>MUCHAS GRACIAS</a:t>
            </a:r>
            <a:endParaRPr lang="es-CO" sz="60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22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33872"/>
            <a:ext cx="8229600" cy="1143000"/>
          </a:xfrm>
        </p:spPr>
        <p:txBody>
          <a:bodyPr/>
          <a:lstStyle/>
          <a:p>
            <a:r>
              <a:rPr lang="es-CO" b="1" dirty="0" smtClean="0">
                <a:solidFill>
                  <a:schemeClr val="tx2">
                    <a:lumMod val="60000"/>
                    <a:lumOff val="40000"/>
                  </a:schemeClr>
                </a:solidFill>
                <a:latin typeface="Arial" panose="020B0604020202020204" pitchFamily="34" charset="0"/>
                <a:cs typeface="Arial" panose="020B0604020202020204" pitchFamily="34" charset="0"/>
              </a:rPr>
              <a:t>Dato:</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57200" y="2276872"/>
            <a:ext cx="8229600" cy="3849291"/>
          </a:xfrm>
        </p:spPr>
        <p:txBody>
          <a:bodyPr/>
          <a:lstStyle/>
          <a:p>
            <a:pPr algn="just"/>
            <a:r>
              <a:rPr lang="es-CO" dirty="0" smtClean="0">
                <a:solidFill>
                  <a:schemeClr val="tx2">
                    <a:lumMod val="60000"/>
                    <a:lumOff val="40000"/>
                  </a:schemeClr>
                </a:solidFill>
              </a:rPr>
              <a:t>Del </a:t>
            </a:r>
            <a:r>
              <a:rPr lang="es-CO" dirty="0">
                <a:solidFill>
                  <a:schemeClr val="tx2">
                    <a:lumMod val="60000"/>
                    <a:lumOff val="40000"/>
                  </a:schemeClr>
                </a:solidFill>
              </a:rPr>
              <a:t>latín </a:t>
            </a:r>
            <a:r>
              <a:rPr lang="es-CO" dirty="0" err="1">
                <a:solidFill>
                  <a:schemeClr val="tx2">
                    <a:lumMod val="60000"/>
                    <a:lumOff val="40000"/>
                  </a:schemeClr>
                </a:solidFill>
              </a:rPr>
              <a:t>datum</a:t>
            </a:r>
            <a:r>
              <a:rPr lang="es-CO" dirty="0">
                <a:solidFill>
                  <a:schemeClr val="tx2">
                    <a:lumMod val="60000"/>
                    <a:lumOff val="40000"/>
                  </a:schemeClr>
                </a:solidFill>
              </a:rPr>
              <a:t> (“lo que se da”), un dato es un documento, una información o un testimonio que permite llegar al conocimiento de algo o deducir las consecuencias legítimas de un hecho.</a:t>
            </a:r>
          </a:p>
        </p:txBody>
      </p:sp>
      <p:sp>
        <p:nvSpPr>
          <p:cNvPr id="4" name="CuadroTexto 3"/>
          <p:cNvSpPr txBox="1"/>
          <p:nvPr/>
        </p:nvSpPr>
        <p:spPr>
          <a:xfrm>
            <a:off x="0" y="6381328"/>
            <a:ext cx="4053802" cy="307777"/>
          </a:xfrm>
          <a:prstGeom prst="rect">
            <a:avLst/>
          </a:prstGeom>
          <a:noFill/>
        </p:spPr>
        <p:txBody>
          <a:bodyPr wrap="none" rtlCol="0">
            <a:spAutoFit/>
          </a:bodyPr>
          <a:lstStyle/>
          <a:p>
            <a:r>
              <a:rPr lang="es-CO" sz="1400" dirty="0">
                <a:solidFill>
                  <a:schemeClr val="tx2">
                    <a:lumMod val="60000"/>
                    <a:lumOff val="40000"/>
                  </a:schemeClr>
                </a:solidFill>
              </a:rPr>
              <a:t>FUENTE</a:t>
            </a:r>
            <a:r>
              <a:rPr lang="es-CO" sz="1400" dirty="0" smtClean="0">
                <a:solidFill>
                  <a:schemeClr val="tx2">
                    <a:lumMod val="60000"/>
                    <a:lumOff val="40000"/>
                  </a:schemeClr>
                </a:solidFill>
              </a:rPr>
              <a:t>: https</a:t>
            </a:r>
            <a:r>
              <a:rPr lang="es-CO" sz="1400" dirty="0">
                <a:solidFill>
                  <a:schemeClr val="tx2">
                    <a:lumMod val="60000"/>
                    <a:lumOff val="40000"/>
                  </a:schemeClr>
                </a:solidFill>
              </a:rPr>
              <a:t>://www.significados.com/informacion/</a:t>
            </a:r>
          </a:p>
        </p:txBody>
      </p:sp>
    </p:spTree>
    <p:extLst>
      <p:ext uri="{BB962C8B-B14F-4D97-AF65-F5344CB8AC3E}">
        <p14:creationId xmlns:p14="http://schemas.microsoft.com/office/powerpoint/2010/main" val="20228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52736"/>
            <a:ext cx="8229600" cy="1143000"/>
          </a:xfrm>
        </p:spPr>
        <p:txBody>
          <a:bodyPr/>
          <a:lstStyle/>
          <a:p>
            <a:r>
              <a:rPr lang="es-CO" b="1" dirty="0">
                <a:solidFill>
                  <a:schemeClr val="tx2">
                    <a:lumMod val="60000"/>
                    <a:lumOff val="40000"/>
                  </a:schemeClr>
                </a:solidFill>
              </a:rPr>
              <a:t>La importancia de la información</a:t>
            </a:r>
          </a:p>
        </p:txBody>
      </p:sp>
      <p:sp>
        <p:nvSpPr>
          <p:cNvPr id="3" name="Marcador de contenido 2"/>
          <p:cNvSpPr>
            <a:spLocks noGrp="1"/>
          </p:cNvSpPr>
          <p:nvPr>
            <p:ph idx="1"/>
          </p:nvPr>
        </p:nvSpPr>
        <p:spPr>
          <a:xfrm>
            <a:off x="457200" y="2132856"/>
            <a:ext cx="8229600" cy="3993307"/>
          </a:xfrm>
        </p:spPr>
        <p:txBody>
          <a:bodyPr/>
          <a:lstStyle/>
          <a:p>
            <a:pPr algn="just"/>
            <a:r>
              <a:rPr lang="es-CO" dirty="0" smtClean="0">
                <a:solidFill>
                  <a:schemeClr val="tx2">
                    <a:lumMod val="60000"/>
                    <a:lumOff val="40000"/>
                  </a:schemeClr>
                </a:solidFill>
              </a:rPr>
              <a:t>Radica </a:t>
            </a:r>
            <a:r>
              <a:rPr lang="es-CO" dirty="0">
                <a:solidFill>
                  <a:schemeClr val="tx2">
                    <a:lumMod val="60000"/>
                    <a:lumOff val="40000"/>
                  </a:schemeClr>
                </a:solidFill>
              </a:rPr>
              <a:t>en que, con base en esta, podemos solucionar problemas, </a:t>
            </a:r>
            <a:r>
              <a:rPr lang="es-CO" b="1" dirty="0">
                <a:solidFill>
                  <a:schemeClr val="tx2">
                    <a:lumMod val="60000"/>
                    <a:lumOff val="40000"/>
                  </a:schemeClr>
                </a:solidFill>
              </a:rPr>
              <a:t>tomar decisiones o determinar cuál alternativa</a:t>
            </a:r>
            <a:r>
              <a:rPr lang="es-CO" dirty="0">
                <a:solidFill>
                  <a:schemeClr val="tx2">
                    <a:lumMod val="60000"/>
                    <a:lumOff val="40000"/>
                  </a:schemeClr>
                </a:solidFill>
              </a:rPr>
              <a:t>, de un conjunto de ellas, es la que mejor se adapta a nuestras necesidades. El aprovechamiento que hagamos de la información, en este sentido, es la base racional del conocimiento.</a:t>
            </a:r>
          </a:p>
        </p:txBody>
      </p:sp>
      <p:sp>
        <p:nvSpPr>
          <p:cNvPr id="4" name="CuadroTexto 3"/>
          <p:cNvSpPr txBox="1"/>
          <p:nvPr/>
        </p:nvSpPr>
        <p:spPr>
          <a:xfrm>
            <a:off x="0" y="6381328"/>
            <a:ext cx="4053802" cy="307777"/>
          </a:xfrm>
          <a:prstGeom prst="rect">
            <a:avLst/>
          </a:prstGeom>
          <a:noFill/>
        </p:spPr>
        <p:txBody>
          <a:bodyPr wrap="none" rtlCol="0">
            <a:spAutoFit/>
          </a:bodyPr>
          <a:lstStyle/>
          <a:p>
            <a:r>
              <a:rPr lang="es-CO" sz="1400" dirty="0">
                <a:solidFill>
                  <a:schemeClr val="tx2">
                    <a:lumMod val="60000"/>
                    <a:lumOff val="40000"/>
                  </a:schemeClr>
                </a:solidFill>
              </a:rPr>
              <a:t>FUENTE</a:t>
            </a:r>
            <a:r>
              <a:rPr lang="es-CO" sz="1400" dirty="0" smtClean="0">
                <a:solidFill>
                  <a:schemeClr val="tx2">
                    <a:lumMod val="60000"/>
                    <a:lumOff val="40000"/>
                  </a:schemeClr>
                </a:solidFill>
              </a:rPr>
              <a:t>: https</a:t>
            </a:r>
            <a:r>
              <a:rPr lang="es-CO" sz="1400" dirty="0">
                <a:solidFill>
                  <a:schemeClr val="tx2">
                    <a:lumMod val="60000"/>
                    <a:lumOff val="40000"/>
                  </a:schemeClr>
                </a:solidFill>
              </a:rPr>
              <a:t>://www.significados.com/informacion/</a:t>
            </a:r>
          </a:p>
        </p:txBody>
      </p:sp>
    </p:spTree>
    <p:extLst>
      <p:ext uri="{BB962C8B-B14F-4D97-AF65-F5344CB8AC3E}">
        <p14:creationId xmlns:p14="http://schemas.microsoft.com/office/powerpoint/2010/main" val="31581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9970"/>
            <a:ext cx="8229600" cy="1143000"/>
          </a:xfrm>
        </p:spPr>
        <p:txBody>
          <a:bodyPr>
            <a:normAutofit fontScale="90000"/>
          </a:bodyPr>
          <a:lstStyle/>
          <a:p>
            <a:r>
              <a:rPr lang="es-CO" sz="4000" b="1" dirty="0" smtClean="0">
                <a:solidFill>
                  <a:schemeClr val="tx2">
                    <a:lumMod val="60000"/>
                    <a:lumOff val="40000"/>
                  </a:schemeClr>
                </a:solidFill>
              </a:rPr>
              <a:t>CARACTERISTICAS DE LA </a:t>
            </a:r>
            <a:r>
              <a:rPr lang="es-CO" sz="4000" b="1" dirty="0">
                <a:solidFill>
                  <a:schemeClr val="tx2">
                    <a:lumMod val="60000"/>
                    <a:lumOff val="40000"/>
                  </a:schemeClr>
                </a:solidFill>
              </a:rPr>
              <a:t>INFORMACION</a:t>
            </a:r>
          </a:p>
        </p:txBody>
      </p:sp>
      <p:sp>
        <p:nvSpPr>
          <p:cNvPr id="3" name="Marcador de contenido 2"/>
          <p:cNvSpPr>
            <a:spLocks noGrp="1"/>
          </p:cNvSpPr>
          <p:nvPr>
            <p:ph idx="1"/>
          </p:nvPr>
        </p:nvSpPr>
        <p:spPr>
          <a:xfrm>
            <a:off x="457200" y="2276872"/>
            <a:ext cx="8229600" cy="3849291"/>
          </a:xfrm>
        </p:spPr>
        <p:txBody>
          <a:bodyPr>
            <a:normAutofit/>
          </a:bodyPr>
          <a:lstStyle/>
          <a:p>
            <a:endParaRPr lang="es-CO" sz="3600" dirty="0">
              <a:solidFill>
                <a:schemeClr val="tx2">
                  <a:lumMod val="60000"/>
                  <a:lumOff val="40000"/>
                </a:schemeClr>
              </a:solidFill>
            </a:endParaRPr>
          </a:p>
          <a:p>
            <a:r>
              <a:rPr lang="es-CO" sz="3600" dirty="0" smtClean="0">
                <a:solidFill>
                  <a:schemeClr val="tx2">
                    <a:lumMod val="60000"/>
                    <a:lumOff val="40000"/>
                  </a:schemeClr>
                </a:solidFill>
              </a:rPr>
              <a:t>Confidencialidad</a:t>
            </a:r>
            <a:endParaRPr lang="es-CO" sz="3600" dirty="0">
              <a:solidFill>
                <a:schemeClr val="tx2">
                  <a:lumMod val="60000"/>
                  <a:lumOff val="40000"/>
                </a:schemeClr>
              </a:solidFill>
            </a:endParaRPr>
          </a:p>
          <a:p>
            <a:r>
              <a:rPr lang="es-CO" sz="3600" dirty="0" smtClean="0">
                <a:solidFill>
                  <a:schemeClr val="tx2">
                    <a:lumMod val="60000"/>
                    <a:lumOff val="40000"/>
                  </a:schemeClr>
                </a:solidFill>
              </a:rPr>
              <a:t>Disponibilidad</a:t>
            </a:r>
          </a:p>
          <a:p>
            <a:r>
              <a:rPr lang="es-CO" sz="3600" dirty="0" smtClean="0">
                <a:solidFill>
                  <a:schemeClr val="tx2">
                    <a:lumMod val="60000"/>
                    <a:lumOff val="40000"/>
                  </a:schemeClr>
                </a:solidFill>
              </a:rPr>
              <a:t>Integridad</a:t>
            </a:r>
            <a:endParaRPr lang="es-CO" sz="3600" dirty="0">
              <a:solidFill>
                <a:schemeClr val="tx2">
                  <a:lumMod val="60000"/>
                  <a:lumOff val="40000"/>
                </a:schemeClr>
              </a:solidFill>
            </a:endParaRPr>
          </a:p>
          <a:p>
            <a:r>
              <a:rPr lang="es-CO" sz="3600" dirty="0" smtClean="0">
                <a:solidFill>
                  <a:schemeClr val="tx2">
                    <a:lumMod val="60000"/>
                    <a:lumOff val="40000"/>
                  </a:schemeClr>
                </a:solidFill>
              </a:rPr>
              <a:t>No repudio</a:t>
            </a:r>
            <a:endParaRPr lang="es-CO" sz="3600" dirty="0">
              <a:solidFill>
                <a:schemeClr val="tx2">
                  <a:lumMod val="60000"/>
                  <a:lumOff val="40000"/>
                </a:schemeClr>
              </a:solidFill>
            </a:endParaRPr>
          </a:p>
        </p:txBody>
      </p:sp>
      <p:pic>
        <p:nvPicPr>
          <p:cNvPr id="1026" name="Picture 2" descr="Unida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76872"/>
            <a:ext cx="4104456" cy="357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3948"/>
            <a:ext cx="8229600" cy="1143000"/>
          </a:xfrm>
        </p:spPr>
        <p:txBody>
          <a:bodyPr>
            <a:normAutofit/>
          </a:bodyPr>
          <a:lstStyle/>
          <a:p>
            <a:r>
              <a:rPr lang="es-CO" sz="5400" b="1" dirty="0" smtClean="0">
                <a:solidFill>
                  <a:schemeClr val="tx2">
                    <a:lumMod val="60000"/>
                    <a:lumOff val="40000"/>
                  </a:schemeClr>
                </a:solidFill>
              </a:rPr>
              <a:t>Confidencialidad</a:t>
            </a:r>
            <a:r>
              <a:rPr lang="es-CO" sz="5400" b="1" dirty="0">
                <a:solidFill>
                  <a:schemeClr val="tx2">
                    <a:lumMod val="60000"/>
                    <a:lumOff val="40000"/>
                  </a:schemeClr>
                </a:solidFill>
              </a:rPr>
              <a:t>:</a:t>
            </a:r>
          </a:p>
        </p:txBody>
      </p:sp>
      <p:sp>
        <p:nvSpPr>
          <p:cNvPr id="3" name="Marcador de contenido 2"/>
          <p:cNvSpPr>
            <a:spLocks noGrp="1"/>
          </p:cNvSpPr>
          <p:nvPr>
            <p:ph idx="1"/>
          </p:nvPr>
        </p:nvSpPr>
        <p:spPr>
          <a:xfrm>
            <a:off x="457200" y="2060848"/>
            <a:ext cx="8229600" cy="4065315"/>
          </a:xfrm>
        </p:spPr>
        <p:txBody>
          <a:bodyPr>
            <a:normAutofit/>
          </a:bodyPr>
          <a:lstStyle/>
          <a:p>
            <a:pPr algn="just"/>
            <a:r>
              <a:rPr lang="es-CO" dirty="0">
                <a:solidFill>
                  <a:schemeClr val="tx2">
                    <a:lumMod val="60000"/>
                    <a:lumOff val="40000"/>
                  </a:schemeClr>
                </a:solidFill>
              </a:rPr>
              <a:t>C</a:t>
            </a:r>
            <a:r>
              <a:rPr lang="es-CO" dirty="0" smtClean="0">
                <a:solidFill>
                  <a:schemeClr val="tx2">
                    <a:lumMod val="60000"/>
                    <a:lumOff val="40000"/>
                  </a:schemeClr>
                </a:solidFill>
              </a:rPr>
              <a:t>onsiste </a:t>
            </a:r>
            <a:r>
              <a:rPr lang="es-CO" dirty="0">
                <a:solidFill>
                  <a:schemeClr val="tx2">
                    <a:lumMod val="60000"/>
                    <a:lumOff val="40000"/>
                  </a:schemeClr>
                </a:solidFill>
              </a:rPr>
              <a:t>en la capacidad de garantizar que la información, almacenada en el sistema informático o transmitida por la red, solamente va a estar disponible para aquellas personas autorizadas a acceder a dicha información, es decir, que si los contenidos cayesen en manos ajenas, estas no podrían acceder a la información o a su interpretación. </a:t>
            </a:r>
          </a:p>
        </p:txBody>
      </p:sp>
      <p:sp>
        <p:nvSpPr>
          <p:cNvPr id="4" name="CuadroTexto 3"/>
          <p:cNvSpPr txBox="1"/>
          <p:nvPr/>
        </p:nvSpPr>
        <p:spPr>
          <a:xfrm>
            <a:off x="0" y="6381328"/>
            <a:ext cx="4424994" cy="307777"/>
          </a:xfrm>
          <a:prstGeom prst="rect">
            <a:avLst/>
          </a:prstGeom>
          <a:noFill/>
        </p:spPr>
        <p:txBody>
          <a:bodyPr wrap="none" rtlCol="0">
            <a:spAutoFit/>
          </a:bodyPr>
          <a:lstStyle/>
          <a:p>
            <a:r>
              <a:rPr lang="es-CO" sz="1400" dirty="0">
                <a:solidFill>
                  <a:schemeClr val="tx2">
                    <a:lumMod val="60000"/>
                    <a:lumOff val="40000"/>
                  </a:schemeClr>
                </a:solidFill>
              </a:rPr>
              <a:t>FUENTE: https://infosegur.wordpress.com/tag/integridad/</a:t>
            </a:r>
          </a:p>
        </p:txBody>
      </p:sp>
    </p:spTree>
    <p:extLst>
      <p:ext uri="{BB962C8B-B14F-4D97-AF65-F5344CB8AC3E}">
        <p14:creationId xmlns:p14="http://schemas.microsoft.com/office/powerpoint/2010/main" val="24489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3948"/>
            <a:ext cx="8229600" cy="1143000"/>
          </a:xfrm>
        </p:spPr>
        <p:txBody>
          <a:bodyPr>
            <a:normAutofit/>
          </a:bodyPr>
          <a:lstStyle/>
          <a:p>
            <a:r>
              <a:rPr lang="es-CO" sz="5400" b="1" dirty="0">
                <a:solidFill>
                  <a:schemeClr val="tx2">
                    <a:lumMod val="60000"/>
                    <a:lumOff val="40000"/>
                  </a:schemeClr>
                </a:solidFill>
              </a:rPr>
              <a:t>Disponibilidad</a:t>
            </a:r>
            <a:r>
              <a:rPr lang="es-CO" sz="5400" b="1" dirty="0" smtClean="0">
                <a:solidFill>
                  <a:schemeClr val="tx2">
                    <a:lumMod val="60000"/>
                    <a:lumOff val="40000"/>
                  </a:schemeClr>
                </a:solidFill>
              </a:rPr>
              <a:t>:</a:t>
            </a:r>
            <a:endParaRPr lang="es-CO" sz="5400" b="1" dirty="0">
              <a:solidFill>
                <a:schemeClr val="tx2">
                  <a:lumMod val="60000"/>
                  <a:lumOff val="40000"/>
                </a:schemeClr>
              </a:solidFill>
            </a:endParaRPr>
          </a:p>
        </p:txBody>
      </p:sp>
      <p:sp>
        <p:nvSpPr>
          <p:cNvPr id="3" name="Marcador de contenido 2"/>
          <p:cNvSpPr>
            <a:spLocks noGrp="1"/>
          </p:cNvSpPr>
          <p:nvPr>
            <p:ph idx="1"/>
          </p:nvPr>
        </p:nvSpPr>
        <p:spPr>
          <a:xfrm>
            <a:off x="457200" y="2060848"/>
            <a:ext cx="8229600" cy="4065315"/>
          </a:xfrm>
        </p:spPr>
        <p:txBody>
          <a:bodyPr>
            <a:normAutofit/>
          </a:bodyPr>
          <a:lstStyle/>
          <a:p>
            <a:pPr algn="just"/>
            <a:r>
              <a:rPr lang="es-CO" sz="3600" dirty="0">
                <a:solidFill>
                  <a:schemeClr val="tx2">
                    <a:lumMod val="60000"/>
                    <a:lumOff val="40000"/>
                  </a:schemeClr>
                </a:solidFill>
              </a:rPr>
              <a:t>L</a:t>
            </a:r>
            <a:r>
              <a:rPr lang="es-CO" sz="3600" dirty="0" smtClean="0">
                <a:solidFill>
                  <a:schemeClr val="tx2">
                    <a:lumMod val="60000"/>
                    <a:lumOff val="40000"/>
                  </a:schemeClr>
                </a:solidFill>
              </a:rPr>
              <a:t>a </a:t>
            </a:r>
            <a:r>
              <a:rPr lang="es-CO" sz="3600" dirty="0">
                <a:solidFill>
                  <a:schemeClr val="tx2">
                    <a:lumMod val="60000"/>
                    <a:lumOff val="40000"/>
                  </a:schemeClr>
                </a:solidFill>
              </a:rPr>
              <a:t>definiremos como la capacidad de garantizar que tanto el sistema como los datos van a estar disponibles al usuario en todo momento.</a:t>
            </a:r>
          </a:p>
        </p:txBody>
      </p:sp>
      <p:sp>
        <p:nvSpPr>
          <p:cNvPr id="4" name="CuadroTexto 3"/>
          <p:cNvSpPr txBox="1"/>
          <p:nvPr/>
        </p:nvSpPr>
        <p:spPr>
          <a:xfrm>
            <a:off x="0" y="6381328"/>
            <a:ext cx="4424994" cy="307777"/>
          </a:xfrm>
          <a:prstGeom prst="rect">
            <a:avLst/>
          </a:prstGeom>
          <a:noFill/>
        </p:spPr>
        <p:txBody>
          <a:bodyPr wrap="none" rtlCol="0">
            <a:spAutoFit/>
          </a:bodyPr>
          <a:lstStyle/>
          <a:p>
            <a:r>
              <a:rPr lang="es-CO" sz="1400" dirty="0">
                <a:solidFill>
                  <a:schemeClr val="tx2">
                    <a:lumMod val="60000"/>
                    <a:lumOff val="40000"/>
                  </a:schemeClr>
                </a:solidFill>
              </a:rPr>
              <a:t>FUENTE: https://infosegur.wordpress.com/tag/integridad/</a:t>
            </a:r>
          </a:p>
        </p:txBody>
      </p:sp>
    </p:spTree>
    <p:extLst>
      <p:ext uri="{BB962C8B-B14F-4D97-AF65-F5344CB8AC3E}">
        <p14:creationId xmlns:p14="http://schemas.microsoft.com/office/powerpoint/2010/main" val="12898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3948"/>
            <a:ext cx="8229600" cy="1143000"/>
          </a:xfrm>
        </p:spPr>
        <p:txBody>
          <a:bodyPr>
            <a:normAutofit/>
          </a:bodyPr>
          <a:lstStyle/>
          <a:p>
            <a:r>
              <a:rPr lang="es-CO" sz="5400" b="1" dirty="0">
                <a:solidFill>
                  <a:schemeClr val="tx2">
                    <a:lumMod val="60000"/>
                    <a:lumOff val="40000"/>
                  </a:schemeClr>
                </a:solidFill>
              </a:rPr>
              <a:t>Integridad:</a:t>
            </a:r>
          </a:p>
        </p:txBody>
      </p:sp>
      <p:sp>
        <p:nvSpPr>
          <p:cNvPr id="3" name="Marcador de contenido 2"/>
          <p:cNvSpPr>
            <a:spLocks noGrp="1"/>
          </p:cNvSpPr>
          <p:nvPr>
            <p:ph idx="1"/>
          </p:nvPr>
        </p:nvSpPr>
        <p:spPr>
          <a:xfrm>
            <a:off x="457200" y="2060848"/>
            <a:ext cx="8229600" cy="4065315"/>
          </a:xfrm>
        </p:spPr>
        <p:txBody>
          <a:bodyPr>
            <a:normAutofit/>
          </a:bodyPr>
          <a:lstStyle/>
          <a:p>
            <a:pPr algn="just"/>
            <a:r>
              <a:rPr lang="es-CO" dirty="0">
                <a:solidFill>
                  <a:schemeClr val="tx2">
                    <a:lumMod val="60000"/>
                    <a:lumOff val="40000"/>
                  </a:schemeClr>
                </a:solidFill>
              </a:rPr>
              <a:t>L</a:t>
            </a:r>
            <a:r>
              <a:rPr lang="es-CO" dirty="0" smtClean="0">
                <a:solidFill>
                  <a:schemeClr val="tx2">
                    <a:lumMod val="60000"/>
                    <a:lumOff val="40000"/>
                  </a:schemeClr>
                </a:solidFill>
              </a:rPr>
              <a:t>a </a:t>
            </a:r>
            <a:r>
              <a:rPr lang="es-CO" dirty="0">
                <a:solidFill>
                  <a:schemeClr val="tx2">
                    <a:lumMod val="60000"/>
                    <a:lumOff val="40000"/>
                  </a:schemeClr>
                </a:solidFill>
              </a:rPr>
              <a:t>capacidad de garantizar que los datos no han sido modificados desde su creación sin autorización. La información que disponemos es válida y consistente. Este objetivo es muy importante cuando estamos realizando trámites bancarios por Internet. Se deberá garantizar que ningún intruso pueda capturar y modificar los datos en </a:t>
            </a:r>
            <a:r>
              <a:rPr lang="es-CO" dirty="0" smtClean="0">
                <a:solidFill>
                  <a:schemeClr val="tx2">
                    <a:lumMod val="60000"/>
                    <a:lumOff val="40000"/>
                  </a:schemeClr>
                </a:solidFill>
              </a:rPr>
              <a:t>tránsito. </a:t>
            </a:r>
            <a:endParaRPr lang="es-CO" dirty="0">
              <a:solidFill>
                <a:schemeClr val="tx2">
                  <a:lumMod val="60000"/>
                  <a:lumOff val="40000"/>
                </a:schemeClr>
              </a:solidFill>
            </a:endParaRPr>
          </a:p>
        </p:txBody>
      </p:sp>
      <p:sp>
        <p:nvSpPr>
          <p:cNvPr id="4" name="CuadroTexto 3"/>
          <p:cNvSpPr txBox="1"/>
          <p:nvPr/>
        </p:nvSpPr>
        <p:spPr>
          <a:xfrm>
            <a:off x="0" y="6381328"/>
            <a:ext cx="4424994" cy="307777"/>
          </a:xfrm>
          <a:prstGeom prst="rect">
            <a:avLst/>
          </a:prstGeom>
          <a:noFill/>
        </p:spPr>
        <p:txBody>
          <a:bodyPr wrap="none" rtlCol="0">
            <a:spAutoFit/>
          </a:bodyPr>
          <a:lstStyle/>
          <a:p>
            <a:r>
              <a:rPr lang="es-CO" sz="1400" dirty="0">
                <a:solidFill>
                  <a:schemeClr val="tx2">
                    <a:lumMod val="60000"/>
                    <a:lumOff val="40000"/>
                  </a:schemeClr>
                </a:solidFill>
              </a:rPr>
              <a:t>FUENTE: https://infosegur.wordpress.com/tag/integridad/</a:t>
            </a:r>
          </a:p>
        </p:txBody>
      </p:sp>
    </p:spTree>
    <p:extLst>
      <p:ext uri="{BB962C8B-B14F-4D97-AF65-F5344CB8AC3E}">
        <p14:creationId xmlns:p14="http://schemas.microsoft.com/office/powerpoint/2010/main" val="299723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143000"/>
          </a:xfrm>
        </p:spPr>
        <p:txBody>
          <a:bodyPr>
            <a:normAutofit/>
          </a:bodyPr>
          <a:lstStyle/>
          <a:p>
            <a:r>
              <a:rPr lang="es-CO" sz="5400" b="1" dirty="0">
                <a:solidFill>
                  <a:schemeClr val="tx2">
                    <a:lumMod val="60000"/>
                    <a:lumOff val="40000"/>
                  </a:schemeClr>
                </a:solidFill>
              </a:rPr>
              <a:t>No repudio</a:t>
            </a:r>
            <a:r>
              <a:rPr lang="es-CO" sz="5400" b="1" dirty="0" smtClean="0">
                <a:solidFill>
                  <a:schemeClr val="tx2">
                    <a:lumMod val="60000"/>
                    <a:lumOff val="40000"/>
                  </a:schemeClr>
                </a:solidFill>
              </a:rPr>
              <a:t>:</a:t>
            </a:r>
            <a:endParaRPr lang="es-CO" sz="5400" b="1" dirty="0">
              <a:solidFill>
                <a:schemeClr val="tx2">
                  <a:lumMod val="60000"/>
                  <a:lumOff val="40000"/>
                </a:schemeClr>
              </a:solidFill>
            </a:endParaRPr>
          </a:p>
        </p:txBody>
      </p:sp>
      <p:sp>
        <p:nvSpPr>
          <p:cNvPr id="3" name="Marcador de contenido 2"/>
          <p:cNvSpPr>
            <a:spLocks noGrp="1"/>
          </p:cNvSpPr>
          <p:nvPr>
            <p:ph idx="1"/>
          </p:nvPr>
        </p:nvSpPr>
        <p:spPr>
          <a:xfrm>
            <a:off x="125760" y="2276872"/>
            <a:ext cx="8892480" cy="3561259"/>
          </a:xfrm>
        </p:spPr>
        <p:txBody>
          <a:bodyPr>
            <a:noAutofit/>
          </a:bodyPr>
          <a:lstStyle/>
          <a:p>
            <a:pPr algn="just"/>
            <a:r>
              <a:rPr lang="es-CO" sz="2600" dirty="0">
                <a:solidFill>
                  <a:schemeClr val="tx2">
                    <a:lumMod val="60000"/>
                    <a:lumOff val="40000"/>
                  </a:schemeClr>
                </a:solidFill>
                <a:latin typeface="Arial" panose="020B0604020202020204" pitchFamily="34" charset="0"/>
                <a:cs typeface="Arial" panose="020B0604020202020204" pitchFamily="34" charset="0"/>
              </a:rPr>
              <a:t>E</a:t>
            </a:r>
            <a:r>
              <a:rPr lang="es-CO" sz="2600" dirty="0" smtClean="0">
                <a:solidFill>
                  <a:schemeClr val="tx2">
                    <a:lumMod val="60000"/>
                    <a:lumOff val="40000"/>
                  </a:schemeClr>
                </a:solidFill>
                <a:latin typeface="Arial" panose="020B0604020202020204" pitchFamily="34" charset="0"/>
                <a:cs typeface="Arial" panose="020B0604020202020204" pitchFamily="34" charset="0"/>
              </a:rPr>
              <a:t>ste </a:t>
            </a:r>
            <a:r>
              <a:rPr lang="es-CO" sz="2600" dirty="0">
                <a:solidFill>
                  <a:schemeClr val="tx2">
                    <a:lumMod val="60000"/>
                    <a:lumOff val="40000"/>
                  </a:schemeClr>
                </a:solidFill>
                <a:latin typeface="Arial" panose="020B0604020202020204" pitchFamily="34" charset="0"/>
                <a:cs typeface="Arial" panose="020B0604020202020204" pitchFamily="34" charset="0"/>
              </a:rPr>
              <a:t>objetivo garantiza la participación de las partes en una comunicación. En toda comunicación, existe un emisor y un receptor, por lo que podemos distinguir dos tipos de no repudio</a:t>
            </a:r>
            <a:r>
              <a:rPr lang="es-CO" sz="2600" dirty="0" smtClean="0">
                <a:solidFill>
                  <a:schemeClr val="tx2">
                    <a:lumMod val="60000"/>
                    <a:lumOff val="40000"/>
                  </a:schemeClr>
                </a:solidFill>
                <a:latin typeface="Arial" panose="020B0604020202020204" pitchFamily="34" charset="0"/>
                <a:cs typeface="Arial" panose="020B0604020202020204" pitchFamily="34" charset="0"/>
              </a:rPr>
              <a:t>:</a:t>
            </a:r>
            <a:endParaRPr lang="es-CO" sz="26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0" y="6381328"/>
            <a:ext cx="4424994" cy="307777"/>
          </a:xfrm>
          <a:prstGeom prst="rect">
            <a:avLst/>
          </a:prstGeom>
          <a:noFill/>
        </p:spPr>
        <p:txBody>
          <a:bodyPr wrap="none" rtlCol="0">
            <a:spAutoFit/>
          </a:bodyPr>
          <a:lstStyle/>
          <a:p>
            <a:r>
              <a:rPr lang="es-CO" sz="1400" dirty="0">
                <a:solidFill>
                  <a:schemeClr val="tx2">
                    <a:lumMod val="60000"/>
                    <a:lumOff val="40000"/>
                  </a:schemeClr>
                </a:solidFill>
              </a:rPr>
              <a:t>FUENTE: https://infosegur.wordpress.com/tag/integridad/</a:t>
            </a:r>
          </a:p>
        </p:txBody>
      </p:sp>
    </p:spTree>
    <p:extLst>
      <p:ext uri="{BB962C8B-B14F-4D97-AF65-F5344CB8AC3E}">
        <p14:creationId xmlns:p14="http://schemas.microsoft.com/office/powerpoint/2010/main" val="34930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Power Point" id="{6CFFCC78-DFFA-4828-B453-330CFDC76396}" vid="{A3291A50-899F-4D56-BE79-C05A3E13D7F0}"/>
    </a:ext>
  </a:extLst>
</a:theme>
</file>

<file path=docProps/app.xml><?xml version="1.0" encoding="utf-8"?>
<Properties xmlns="http://schemas.openxmlformats.org/officeDocument/2006/extended-properties" xmlns:vt="http://schemas.openxmlformats.org/officeDocument/2006/docPropsVTypes">
  <Template>FORMATO PLANTILLAS POWER POINT</Template>
  <TotalTime>337</TotalTime>
  <Words>912</Words>
  <Application>Microsoft Office PowerPoint</Application>
  <PresentationFormat>Presentación en pantalla (4:3)</PresentationFormat>
  <Paragraphs>72</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Arial Black</vt:lpstr>
      <vt:lpstr>Calibri</vt:lpstr>
      <vt:lpstr>Tema de Office</vt:lpstr>
      <vt:lpstr>Presentación de PowerPoint</vt:lpstr>
      <vt:lpstr>Qué es Información:</vt:lpstr>
      <vt:lpstr>Dato:</vt:lpstr>
      <vt:lpstr>La importancia de la información</vt:lpstr>
      <vt:lpstr>CARACTERISTICAS DE LA INFORMACION</vt:lpstr>
      <vt:lpstr>Confidencialidad:</vt:lpstr>
      <vt:lpstr>Disponibilidad:</vt:lpstr>
      <vt:lpstr>Integridad:</vt:lpstr>
      <vt:lpstr>No repudio:</vt:lpstr>
      <vt:lpstr>No repudio:</vt:lpstr>
      <vt:lpstr>¿Qué es Big Data?</vt:lpstr>
      <vt:lpstr>MICROSTRATEGY</vt:lpstr>
      <vt:lpstr>OLAP  (On-Line Analytical Processing)</vt:lpstr>
      <vt:lpstr>SIREVAC - SIGER</vt:lpstr>
      <vt:lpstr>5-100 FONIÑEZ</vt:lpstr>
      <vt:lpstr>5-100 FONIÑEZ</vt:lpstr>
      <vt:lpstr>5-100 FONIÑEZ</vt:lpstr>
      <vt:lpstr>5-100 FONIÑEZ</vt:lpstr>
      <vt:lpstr>Causas del “NO DEFINIDO”</vt:lpstr>
      <vt:lpstr>Causas del “NO DEFINIDO”</vt:lpstr>
      <vt:lpstr>Como enviar el correo</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 Daniel Garcia Romero</dc:creator>
  <cp:lastModifiedBy>Eduar Daniel Garcia Romero</cp:lastModifiedBy>
  <cp:revision>72</cp:revision>
  <dcterms:created xsi:type="dcterms:W3CDTF">2017-10-30T14:06:35Z</dcterms:created>
  <dcterms:modified xsi:type="dcterms:W3CDTF">2017-11-03T15:15:37Z</dcterms:modified>
</cp:coreProperties>
</file>