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38"/>
  </p:notesMasterIdLst>
  <p:handoutMasterIdLst>
    <p:handoutMasterId r:id="rId39"/>
  </p:handoutMasterIdLst>
  <p:sldIdLst>
    <p:sldId id="259" r:id="rId2"/>
    <p:sldId id="400" r:id="rId3"/>
    <p:sldId id="408" r:id="rId4"/>
    <p:sldId id="409" r:id="rId5"/>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04" r:id="rId26"/>
    <p:sldId id="332" r:id="rId27"/>
    <p:sldId id="430" r:id="rId28"/>
    <p:sldId id="431" r:id="rId29"/>
    <p:sldId id="432" r:id="rId30"/>
    <p:sldId id="433" r:id="rId31"/>
    <p:sldId id="395" r:id="rId32"/>
    <p:sldId id="396" r:id="rId33"/>
    <p:sldId id="399" r:id="rId34"/>
    <p:sldId id="391" r:id="rId35"/>
    <p:sldId id="334" r:id="rId36"/>
    <p:sldId id="398" r:id="rId37"/>
  </p:sldIdLst>
  <p:sldSz cx="9144000" cy="6858000" type="screen4x3"/>
  <p:notesSz cx="68580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Melissa Torres Matiz" initials="CMTM" lastIdx="1" clrIdx="0">
    <p:extLst>
      <p:ext uri="{19B8F6BF-5375-455C-9EA6-DF929625EA0E}">
        <p15:presenceInfo xmlns:p15="http://schemas.microsoft.com/office/powerpoint/2012/main" userId="S-1-5-21-81624996-460610924-998223194-1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99FF"/>
    <a:srgbClr val="FFFF00"/>
    <a:srgbClr val="00FFFF"/>
    <a:srgbClr val="99FF99"/>
    <a:srgbClr val="FF00FF"/>
    <a:srgbClr val="FFCC66"/>
    <a:srgbClr val="FF99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4660"/>
  </p:normalViewPr>
  <p:slideViewPr>
    <p:cSldViewPr>
      <p:cViewPr varScale="1">
        <p:scale>
          <a:sx n="71" d="100"/>
          <a:sy n="71" d="100"/>
        </p:scale>
        <p:origin x="9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2972421" cy="46657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028" y="0"/>
            <a:ext cx="2972421" cy="466578"/>
          </a:xfrm>
          <a:prstGeom prst="rect">
            <a:avLst/>
          </a:prstGeom>
        </p:spPr>
        <p:txBody>
          <a:bodyPr vert="horz" lIns="91440" tIns="45720" rIns="91440" bIns="45720" rtlCol="0"/>
          <a:lstStyle>
            <a:lvl1pPr algn="r">
              <a:defRPr sz="1200"/>
            </a:lvl1pPr>
          </a:lstStyle>
          <a:p>
            <a:fld id="{0607437F-6D33-4EC2-83AA-9C25D65AC130}" type="datetimeFigureOut">
              <a:rPr lang="es-CO" smtClean="0"/>
              <a:t>02/11/2017</a:t>
            </a:fld>
            <a:endParaRPr lang="es-CO"/>
          </a:p>
        </p:txBody>
      </p:sp>
      <p:sp>
        <p:nvSpPr>
          <p:cNvPr id="4" name="Marcador de pie de página 3"/>
          <p:cNvSpPr>
            <a:spLocks noGrp="1"/>
          </p:cNvSpPr>
          <p:nvPr>
            <p:ph type="ftr" sz="quarter" idx="2"/>
          </p:nvPr>
        </p:nvSpPr>
        <p:spPr>
          <a:xfrm>
            <a:off x="2" y="8829822"/>
            <a:ext cx="2972421" cy="466578"/>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028" y="8829822"/>
            <a:ext cx="2972421" cy="466578"/>
          </a:xfrm>
          <a:prstGeom prst="rect">
            <a:avLst/>
          </a:prstGeom>
        </p:spPr>
        <p:txBody>
          <a:bodyPr vert="horz" lIns="91440" tIns="45720" rIns="91440" bIns="45720" rtlCol="0" anchor="b"/>
          <a:lstStyle>
            <a:lvl1pPr algn="r">
              <a:defRPr sz="1200"/>
            </a:lvl1pPr>
          </a:lstStyle>
          <a:p>
            <a:fld id="{1B9214BF-36E1-4860-B033-E5ECF17C8A50}" type="slidenum">
              <a:rPr lang="es-CO" smtClean="0"/>
              <a:t>‹Nº›</a:t>
            </a:fld>
            <a:endParaRPr lang="es-CO"/>
          </a:p>
        </p:txBody>
      </p:sp>
    </p:spTree>
    <p:extLst>
      <p:ext uri="{BB962C8B-B14F-4D97-AF65-F5344CB8AC3E}">
        <p14:creationId xmlns:p14="http://schemas.microsoft.com/office/powerpoint/2010/main" val="4021943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s-CO"/>
          </a:p>
        </p:txBody>
      </p:sp>
      <p:sp>
        <p:nvSpPr>
          <p:cNvPr id="3" name="2 Marcador de fecha"/>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8C844974-4601-47BC-B486-7FEFFE87DF04}" type="datetimeFigureOut">
              <a:rPr lang="es-CO" smtClean="0"/>
              <a:pPr/>
              <a:t>02/11/2017</a:t>
            </a:fld>
            <a:endParaRPr lang="es-CO"/>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s-CO"/>
          </a:p>
        </p:txBody>
      </p:sp>
      <p:sp>
        <p:nvSpPr>
          <p:cNvPr id="5" name="4 Marcador de notas"/>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DA7EF72-1B06-4D8F-B2E4-7059DA6219EB}" type="slidenum">
              <a:rPr lang="es-CO" smtClean="0"/>
              <a:pPr/>
              <a:t>‹Nº›</a:t>
            </a:fld>
            <a:endParaRPr lang="es-CO"/>
          </a:p>
        </p:txBody>
      </p:sp>
    </p:spTree>
    <p:extLst>
      <p:ext uri="{BB962C8B-B14F-4D97-AF65-F5344CB8AC3E}">
        <p14:creationId xmlns:p14="http://schemas.microsoft.com/office/powerpoint/2010/main" val="62201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a:t>
            </a:fld>
            <a:endParaRPr lang="es-ES" altLang="es-CO"/>
          </a:p>
        </p:txBody>
      </p:sp>
    </p:spTree>
    <p:extLst>
      <p:ext uri="{BB962C8B-B14F-4D97-AF65-F5344CB8AC3E}">
        <p14:creationId xmlns:p14="http://schemas.microsoft.com/office/powerpoint/2010/main" val="159859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11</a:t>
            </a:fld>
            <a:endParaRPr lang="es-ES" altLang="es-CO"/>
          </a:p>
        </p:txBody>
      </p:sp>
    </p:spTree>
    <p:extLst>
      <p:ext uri="{BB962C8B-B14F-4D97-AF65-F5344CB8AC3E}">
        <p14:creationId xmlns:p14="http://schemas.microsoft.com/office/powerpoint/2010/main" val="399702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12</a:t>
            </a:fld>
            <a:endParaRPr lang="es-ES" altLang="es-CO"/>
          </a:p>
        </p:txBody>
      </p:sp>
    </p:spTree>
    <p:extLst>
      <p:ext uri="{BB962C8B-B14F-4D97-AF65-F5344CB8AC3E}">
        <p14:creationId xmlns:p14="http://schemas.microsoft.com/office/powerpoint/2010/main" val="27077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13</a:t>
            </a:fld>
            <a:endParaRPr lang="es-ES" altLang="es-CO"/>
          </a:p>
        </p:txBody>
      </p:sp>
    </p:spTree>
    <p:extLst>
      <p:ext uri="{BB962C8B-B14F-4D97-AF65-F5344CB8AC3E}">
        <p14:creationId xmlns:p14="http://schemas.microsoft.com/office/powerpoint/2010/main" val="30004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14</a:t>
            </a:fld>
            <a:endParaRPr lang="es-ES" altLang="es-CO"/>
          </a:p>
        </p:txBody>
      </p:sp>
    </p:spTree>
    <p:extLst>
      <p:ext uri="{BB962C8B-B14F-4D97-AF65-F5344CB8AC3E}">
        <p14:creationId xmlns:p14="http://schemas.microsoft.com/office/powerpoint/2010/main" val="189177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15</a:t>
            </a:fld>
            <a:endParaRPr lang="es-ES" altLang="es-CO"/>
          </a:p>
        </p:txBody>
      </p:sp>
    </p:spTree>
    <p:extLst>
      <p:ext uri="{BB962C8B-B14F-4D97-AF65-F5344CB8AC3E}">
        <p14:creationId xmlns:p14="http://schemas.microsoft.com/office/powerpoint/2010/main" val="136113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16</a:t>
            </a:fld>
            <a:endParaRPr lang="es-ES" altLang="es-CO"/>
          </a:p>
        </p:txBody>
      </p:sp>
    </p:spTree>
    <p:extLst>
      <p:ext uri="{BB962C8B-B14F-4D97-AF65-F5344CB8AC3E}">
        <p14:creationId xmlns:p14="http://schemas.microsoft.com/office/powerpoint/2010/main" val="415726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17</a:t>
            </a:fld>
            <a:endParaRPr lang="es-ES" altLang="es-CO"/>
          </a:p>
        </p:txBody>
      </p:sp>
    </p:spTree>
    <p:extLst>
      <p:ext uri="{BB962C8B-B14F-4D97-AF65-F5344CB8AC3E}">
        <p14:creationId xmlns:p14="http://schemas.microsoft.com/office/powerpoint/2010/main" val="2044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18</a:t>
            </a:fld>
            <a:endParaRPr lang="es-ES" altLang="es-CO"/>
          </a:p>
        </p:txBody>
      </p:sp>
    </p:spTree>
    <p:extLst>
      <p:ext uri="{BB962C8B-B14F-4D97-AF65-F5344CB8AC3E}">
        <p14:creationId xmlns:p14="http://schemas.microsoft.com/office/powerpoint/2010/main" val="2683191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19</a:t>
            </a:fld>
            <a:endParaRPr lang="es-ES" altLang="es-CO"/>
          </a:p>
        </p:txBody>
      </p:sp>
    </p:spTree>
    <p:extLst>
      <p:ext uri="{BB962C8B-B14F-4D97-AF65-F5344CB8AC3E}">
        <p14:creationId xmlns:p14="http://schemas.microsoft.com/office/powerpoint/2010/main" val="1133546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20</a:t>
            </a:fld>
            <a:endParaRPr lang="es-ES" altLang="es-CO"/>
          </a:p>
        </p:txBody>
      </p:sp>
    </p:spTree>
    <p:extLst>
      <p:ext uri="{BB962C8B-B14F-4D97-AF65-F5344CB8AC3E}">
        <p14:creationId xmlns:p14="http://schemas.microsoft.com/office/powerpoint/2010/main" val="389229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3</a:t>
            </a:fld>
            <a:endParaRPr lang="es-ES" altLang="es-CO"/>
          </a:p>
        </p:txBody>
      </p:sp>
    </p:spTree>
    <p:extLst>
      <p:ext uri="{BB962C8B-B14F-4D97-AF65-F5344CB8AC3E}">
        <p14:creationId xmlns:p14="http://schemas.microsoft.com/office/powerpoint/2010/main" val="2807673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21</a:t>
            </a:fld>
            <a:endParaRPr lang="es-ES" altLang="es-CO"/>
          </a:p>
        </p:txBody>
      </p:sp>
    </p:spTree>
    <p:extLst>
      <p:ext uri="{BB962C8B-B14F-4D97-AF65-F5344CB8AC3E}">
        <p14:creationId xmlns:p14="http://schemas.microsoft.com/office/powerpoint/2010/main" val="3276343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22</a:t>
            </a:fld>
            <a:endParaRPr lang="es-ES" altLang="es-CO"/>
          </a:p>
        </p:txBody>
      </p:sp>
    </p:spTree>
    <p:extLst>
      <p:ext uri="{BB962C8B-B14F-4D97-AF65-F5344CB8AC3E}">
        <p14:creationId xmlns:p14="http://schemas.microsoft.com/office/powerpoint/2010/main" val="3896524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23</a:t>
            </a:fld>
            <a:endParaRPr lang="es-ES" altLang="es-CO"/>
          </a:p>
        </p:txBody>
      </p:sp>
    </p:spTree>
    <p:extLst>
      <p:ext uri="{BB962C8B-B14F-4D97-AF65-F5344CB8AC3E}">
        <p14:creationId xmlns:p14="http://schemas.microsoft.com/office/powerpoint/2010/main" val="3280374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24</a:t>
            </a:fld>
            <a:endParaRPr lang="es-ES" altLang="es-CO"/>
          </a:p>
        </p:txBody>
      </p:sp>
    </p:spTree>
    <p:extLst>
      <p:ext uri="{BB962C8B-B14F-4D97-AF65-F5344CB8AC3E}">
        <p14:creationId xmlns:p14="http://schemas.microsoft.com/office/powerpoint/2010/main" val="382715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25</a:t>
            </a:fld>
            <a:endParaRPr lang="es-ES" altLang="es-CO"/>
          </a:p>
        </p:txBody>
      </p:sp>
    </p:spTree>
    <p:extLst>
      <p:ext uri="{BB962C8B-B14F-4D97-AF65-F5344CB8AC3E}">
        <p14:creationId xmlns:p14="http://schemas.microsoft.com/office/powerpoint/2010/main" val="3432197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26</a:t>
            </a:fld>
            <a:endParaRPr lang="es-ES" altLang="es-CO"/>
          </a:p>
        </p:txBody>
      </p:sp>
    </p:spTree>
    <p:extLst>
      <p:ext uri="{BB962C8B-B14F-4D97-AF65-F5344CB8AC3E}">
        <p14:creationId xmlns:p14="http://schemas.microsoft.com/office/powerpoint/2010/main" val="452646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27</a:t>
            </a:fld>
            <a:endParaRPr lang="es-ES" altLang="es-CO"/>
          </a:p>
        </p:txBody>
      </p:sp>
    </p:spTree>
    <p:extLst>
      <p:ext uri="{BB962C8B-B14F-4D97-AF65-F5344CB8AC3E}">
        <p14:creationId xmlns:p14="http://schemas.microsoft.com/office/powerpoint/2010/main" val="1042145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28</a:t>
            </a:fld>
            <a:endParaRPr lang="es-ES" altLang="es-CO"/>
          </a:p>
        </p:txBody>
      </p:sp>
    </p:spTree>
    <p:extLst>
      <p:ext uri="{BB962C8B-B14F-4D97-AF65-F5344CB8AC3E}">
        <p14:creationId xmlns:p14="http://schemas.microsoft.com/office/powerpoint/2010/main" val="2414603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29</a:t>
            </a:fld>
            <a:endParaRPr lang="es-ES" altLang="es-CO"/>
          </a:p>
        </p:txBody>
      </p:sp>
    </p:spTree>
    <p:extLst>
      <p:ext uri="{BB962C8B-B14F-4D97-AF65-F5344CB8AC3E}">
        <p14:creationId xmlns:p14="http://schemas.microsoft.com/office/powerpoint/2010/main" val="554626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30</a:t>
            </a:fld>
            <a:endParaRPr lang="es-ES" altLang="es-CO"/>
          </a:p>
        </p:txBody>
      </p:sp>
    </p:spTree>
    <p:extLst>
      <p:ext uri="{BB962C8B-B14F-4D97-AF65-F5344CB8AC3E}">
        <p14:creationId xmlns:p14="http://schemas.microsoft.com/office/powerpoint/2010/main" val="246985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4</a:t>
            </a:fld>
            <a:endParaRPr lang="es-ES" altLang="es-CO"/>
          </a:p>
        </p:txBody>
      </p:sp>
    </p:spTree>
    <p:extLst>
      <p:ext uri="{BB962C8B-B14F-4D97-AF65-F5344CB8AC3E}">
        <p14:creationId xmlns:p14="http://schemas.microsoft.com/office/powerpoint/2010/main" val="2478964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31</a:t>
            </a:fld>
            <a:endParaRPr lang="es-ES" altLang="es-CO"/>
          </a:p>
        </p:txBody>
      </p:sp>
    </p:spTree>
    <p:extLst>
      <p:ext uri="{BB962C8B-B14F-4D97-AF65-F5344CB8AC3E}">
        <p14:creationId xmlns:p14="http://schemas.microsoft.com/office/powerpoint/2010/main" val="62124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32</a:t>
            </a:fld>
            <a:endParaRPr lang="es-ES" altLang="es-CO"/>
          </a:p>
        </p:txBody>
      </p:sp>
    </p:spTree>
    <p:extLst>
      <p:ext uri="{BB962C8B-B14F-4D97-AF65-F5344CB8AC3E}">
        <p14:creationId xmlns:p14="http://schemas.microsoft.com/office/powerpoint/2010/main" val="3709381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33</a:t>
            </a:fld>
            <a:endParaRPr lang="es-ES" altLang="es-CO"/>
          </a:p>
        </p:txBody>
      </p:sp>
    </p:spTree>
    <p:extLst>
      <p:ext uri="{BB962C8B-B14F-4D97-AF65-F5344CB8AC3E}">
        <p14:creationId xmlns:p14="http://schemas.microsoft.com/office/powerpoint/2010/main" val="2962913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34</a:t>
            </a:fld>
            <a:endParaRPr lang="es-ES" altLang="es-CO"/>
          </a:p>
        </p:txBody>
      </p:sp>
    </p:spTree>
    <p:extLst>
      <p:ext uri="{BB962C8B-B14F-4D97-AF65-F5344CB8AC3E}">
        <p14:creationId xmlns:p14="http://schemas.microsoft.com/office/powerpoint/2010/main" val="2476607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35</a:t>
            </a:fld>
            <a:endParaRPr lang="es-ES" altLang="es-CO"/>
          </a:p>
        </p:txBody>
      </p:sp>
    </p:spTree>
    <p:extLst>
      <p:ext uri="{BB962C8B-B14F-4D97-AF65-F5344CB8AC3E}">
        <p14:creationId xmlns:p14="http://schemas.microsoft.com/office/powerpoint/2010/main" val="897669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36</a:t>
            </a:fld>
            <a:endParaRPr lang="es-ES" altLang="es-CO"/>
          </a:p>
        </p:txBody>
      </p:sp>
    </p:spTree>
    <p:extLst>
      <p:ext uri="{BB962C8B-B14F-4D97-AF65-F5344CB8AC3E}">
        <p14:creationId xmlns:p14="http://schemas.microsoft.com/office/powerpoint/2010/main" val="195568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5</a:t>
            </a:fld>
            <a:endParaRPr lang="es-ES" altLang="es-CO"/>
          </a:p>
        </p:txBody>
      </p:sp>
    </p:spTree>
    <p:extLst>
      <p:ext uri="{BB962C8B-B14F-4D97-AF65-F5344CB8AC3E}">
        <p14:creationId xmlns:p14="http://schemas.microsoft.com/office/powerpoint/2010/main" val="8897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6</a:t>
            </a:fld>
            <a:endParaRPr lang="es-ES" altLang="es-CO"/>
          </a:p>
        </p:txBody>
      </p:sp>
    </p:spTree>
    <p:extLst>
      <p:ext uri="{BB962C8B-B14F-4D97-AF65-F5344CB8AC3E}">
        <p14:creationId xmlns:p14="http://schemas.microsoft.com/office/powerpoint/2010/main" val="400273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7</a:t>
            </a:fld>
            <a:endParaRPr lang="es-ES" altLang="es-CO"/>
          </a:p>
        </p:txBody>
      </p:sp>
    </p:spTree>
    <p:extLst>
      <p:ext uri="{BB962C8B-B14F-4D97-AF65-F5344CB8AC3E}">
        <p14:creationId xmlns:p14="http://schemas.microsoft.com/office/powerpoint/2010/main" val="257972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8</a:t>
            </a:fld>
            <a:endParaRPr lang="es-ES" altLang="es-CO"/>
          </a:p>
        </p:txBody>
      </p:sp>
    </p:spTree>
    <p:extLst>
      <p:ext uri="{BB962C8B-B14F-4D97-AF65-F5344CB8AC3E}">
        <p14:creationId xmlns:p14="http://schemas.microsoft.com/office/powerpoint/2010/main" val="338462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9</a:t>
            </a:fld>
            <a:endParaRPr lang="es-ES" altLang="es-CO"/>
          </a:p>
        </p:txBody>
      </p:sp>
    </p:spTree>
    <p:extLst>
      <p:ext uri="{BB962C8B-B14F-4D97-AF65-F5344CB8AC3E}">
        <p14:creationId xmlns:p14="http://schemas.microsoft.com/office/powerpoint/2010/main" val="29909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0F11DF92-32D6-4968-9657-E3629D7C1253}" type="slidenum">
              <a:rPr lang="es-ES" altLang="es-CO" smtClean="0"/>
              <a:pPr>
                <a:defRPr/>
              </a:pPr>
              <a:t>10</a:t>
            </a:fld>
            <a:endParaRPr lang="es-ES" altLang="es-CO"/>
          </a:p>
        </p:txBody>
      </p:sp>
    </p:spTree>
    <p:extLst>
      <p:ext uri="{BB962C8B-B14F-4D97-AF65-F5344CB8AC3E}">
        <p14:creationId xmlns:p14="http://schemas.microsoft.com/office/powerpoint/2010/main" val="218707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387899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397343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328104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46892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21314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338923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232982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393662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85702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243544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081A32-F4DA-40F7-95C2-4CE4C3C8E5B5}" type="datetimeFigureOut">
              <a:rPr lang="es-CO" smtClean="0"/>
              <a:pPr/>
              <a:t>02/11/2017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val="209671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81A32-F4DA-40F7-95C2-4CE4C3C8E5B5}" type="datetimeFigureOut">
              <a:rPr lang="es-CO" smtClean="0"/>
              <a:pPr/>
              <a:t>02/11/2017</a:t>
            </a:fld>
            <a:endParaRPr lang="es-CO"/>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E66E2-63FA-4745-8B9E-3D2FCB403D0C}" type="slidenum">
              <a:rPr lang="es-CO" smtClean="0"/>
              <a:pPr/>
              <a:t>‹Nº›</a:t>
            </a:fld>
            <a:endParaRPr lang="es-CO"/>
          </a:p>
        </p:txBody>
      </p:sp>
    </p:spTree>
    <p:extLst>
      <p:ext uri="{BB962C8B-B14F-4D97-AF65-F5344CB8AC3E}">
        <p14:creationId xmlns:p14="http://schemas.microsoft.com/office/powerpoint/2010/main" val="405660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372225" cy="6858000"/>
          </a:xfrm>
          <a:prstGeom prst="rect">
            <a:avLst/>
          </a:prstGeom>
          <a:solidFill>
            <a:srgbClr val="2278B8"/>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2051" name="Imagen 1" descr="fondo power poi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525"/>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2"/>
          <p:cNvSpPr>
            <a:spLocks noGrp="1"/>
          </p:cNvSpPr>
          <p:nvPr>
            <p:ph type="subTitle" idx="1"/>
          </p:nvPr>
        </p:nvSpPr>
        <p:spPr>
          <a:xfrm>
            <a:off x="827584" y="4509120"/>
            <a:ext cx="7992888" cy="1224136"/>
          </a:xfrm>
        </p:spPr>
        <p:txBody>
          <a:bodyPr>
            <a:noAutofit/>
          </a:bodyPr>
          <a:lstStyle/>
          <a:p>
            <a:r>
              <a:rPr lang="es-CO" sz="2800" b="1" dirty="0" smtClean="0">
                <a:solidFill>
                  <a:schemeClr val="bg1"/>
                </a:solidFill>
                <a:effectLst>
                  <a:outerShdw blurRad="38100" dist="38100" dir="2700000" algn="tl">
                    <a:srgbClr val="000000">
                      <a:alpha val="43137"/>
                    </a:srgbClr>
                  </a:outerShdw>
                </a:effectLst>
                <a:latin typeface="Bookman Old Style" panose="02050604050505020204" pitchFamily="18" charset="0"/>
              </a:rPr>
              <a:t>Seminario </a:t>
            </a:r>
          </a:p>
          <a:p>
            <a:r>
              <a:rPr lang="es-CO" sz="2800" b="1" dirty="0" smtClean="0">
                <a:solidFill>
                  <a:schemeClr val="bg1"/>
                </a:solidFill>
                <a:effectLst>
                  <a:outerShdw blurRad="38100" dist="38100" dir="2700000" algn="tl">
                    <a:srgbClr val="000000">
                      <a:alpha val="43137"/>
                    </a:srgbClr>
                  </a:outerShdw>
                </a:effectLst>
                <a:latin typeface="Bookman Old Style" panose="02050604050505020204" pitchFamily="18" charset="0"/>
              </a:rPr>
              <a:t>Evaluación Gestión Programa </a:t>
            </a:r>
            <a:r>
              <a:rPr lang="es-CO" sz="2800" b="1" dirty="0" err="1" smtClean="0">
                <a:solidFill>
                  <a:schemeClr val="bg1"/>
                </a:solidFill>
                <a:effectLst>
                  <a:outerShdw blurRad="38100" dist="38100" dir="2700000" algn="tl">
                    <a:srgbClr val="000000">
                      <a:alpha val="43137"/>
                    </a:srgbClr>
                  </a:outerShdw>
                </a:effectLst>
                <a:latin typeface="Bookman Old Style" panose="02050604050505020204" pitchFamily="18" charset="0"/>
              </a:rPr>
              <a:t>Foniñez</a:t>
            </a:r>
            <a:endParaRPr lang="es-CO" sz="2800" b="1" dirty="0" smtClean="0">
              <a:solidFill>
                <a:schemeClr val="bg1"/>
              </a:solidFill>
              <a:effectLst>
                <a:outerShdw blurRad="38100" dist="38100" dir="2700000" algn="tl">
                  <a:srgbClr val="000000">
                    <a:alpha val="43137"/>
                  </a:srgbClr>
                </a:outerShdw>
              </a:effectLst>
              <a:latin typeface="Bookman Old Style" panose="02050604050505020204" pitchFamily="18" charset="0"/>
            </a:endParaRPr>
          </a:p>
          <a:p>
            <a:r>
              <a:rPr lang="es-CO" sz="2800" b="1" dirty="0" smtClean="0">
                <a:solidFill>
                  <a:schemeClr val="bg1"/>
                </a:solidFill>
                <a:effectLst>
                  <a:outerShdw blurRad="38100" dist="38100" dir="2700000" algn="tl">
                    <a:srgbClr val="000000">
                      <a:alpha val="43137"/>
                    </a:srgbClr>
                  </a:outerShdw>
                </a:effectLst>
                <a:latin typeface="Bookman Old Style" panose="02050604050505020204" pitchFamily="18" charset="0"/>
              </a:rPr>
              <a:t>Heráclito </a:t>
            </a:r>
            <a:r>
              <a:rPr lang="es-CO" sz="2800" b="1" dirty="0" err="1" smtClean="0">
                <a:solidFill>
                  <a:schemeClr val="bg1"/>
                </a:solidFill>
                <a:effectLst>
                  <a:outerShdw blurRad="38100" dist="38100" dir="2700000" algn="tl">
                    <a:srgbClr val="000000">
                      <a:alpha val="43137"/>
                    </a:srgbClr>
                  </a:outerShdw>
                </a:effectLst>
                <a:latin typeface="Bookman Old Style" panose="02050604050505020204" pitchFamily="18" charset="0"/>
              </a:rPr>
              <a:t>Landínez</a:t>
            </a:r>
            <a:r>
              <a:rPr lang="es-CO" sz="2800" b="1" dirty="0" smtClean="0">
                <a:solidFill>
                  <a:schemeClr val="bg1"/>
                </a:solidFill>
                <a:effectLst>
                  <a:outerShdw blurRad="38100" dist="38100" dir="2700000" algn="tl">
                    <a:srgbClr val="000000">
                      <a:alpha val="43137"/>
                    </a:srgbClr>
                  </a:outerShdw>
                </a:effectLst>
                <a:latin typeface="Bookman Old Style" panose="02050604050505020204" pitchFamily="18" charset="0"/>
              </a:rPr>
              <a:t> Suárez</a:t>
            </a:r>
          </a:p>
          <a:p>
            <a:r>
              <a:rPr lang="es-CO" sz="2800" b="1" dirty="0" smtClean="0">
                <a:solidFill>
                  <a:schemeClr val="bg1"/>
                </a:solidFill>
                <a:effectLst>
                  <a:outerShdw blurRad="38100" dist="38100" dir="2700000" algn="tl">
                    <a:srgbClr val="000000">
                      <a:alpha val="43137"/>
                    </a:srgbClr>
                  </a:outerShdw>
                </a:effectLst>
                <a:latin typeface="Bookman Old Style" panose="02050604050505020204" pitchFamily="18" charset="0"/>
              </a:rPr>
              <a:t>Superintendente Delegado para la Gestión </a:t>
            </a:r>
            <a:endParaRPr lang="es-CO" sz="2800" b="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9224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4924425"/>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5400" b="1" i="1" dirty="0" smtClean="0">
                <a:solidFill>
                  <a:schemeClr val="accent6"/>
                </a:solidFill>
                <a:effectLst>
                  <a:outerShdw blurRad="38100" dist="38100" dir="2700000" algn="tl">
                    <a:srgbClr val="000000">
                      <a:alpha val="43137"/>
                    </a:srgbClr>
                  </a:outerShdw>
                </a:effectLst>
                <a:latin typeface="Chiller" panose="04020404031007020602" pitchFamily="82" charset="0"/>
              </a:rPr>
              <a:t>Familia</a:t>
            </a:r>
            <a:endParaRPr lang="es-CO" sz="54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dirty="0">
                <a:solidFill>
                  <a:srgbClr val="0000FF"/>
                </a:solidFill>
                <a:latin typeface="Chiller" panose="04020404031007020602" pitchFamily="82" charset="0"/>
              </a:rPr>
              <a:t>Uno tener hermanos, uno tener un padre, uno tener un animal, una vaca y un caballo</a:t>
            </a:r>
            <a:r>
              <a:rPr lang="es-CO" sz="4800" dirty="0" smtClean="0">
                <a:solidFill>
                  <a:srgbClr val="0000FF"/>
                </a:solidFill>
                <a:latin typeface="Chiller" panose="04020404031007020602" pitchFamily="82" charset="0"/>
              </a:rPr>
              <a:t>.</a:t>
            </a:r>
          </a:p>
          <a:p>
            <a:pPr algn="ctr"/>
            <a:r>
              <a:rPr lang="es-CO" sz="2400" dirty="0" smtClean="0">
                <a:solidFill>
                  <a:srgbClr val="0000FF"/>
                </a:solidFill>
                <a:latin typeface="Chiller" panose="04020404031007020602" pitchFamily="82" charset="0"/>
              </a:rPr>
              <a:t>(</a:t>
            </a:r>
            <a:r>
              <a:rPr lang="es-CO" sz="2400" dirty="0">
                <a:solidFill>
                  <a:srgbClr val="0000FF"/>
                </a:solidFill>
                <a:latin typeface="Chiller" panose="04020404031007020602" pitchFamily="82" charset="0"/>
              </a:rPr>
              <a:t>Jean David </a:t>
            </a:r>
            <a:r>
              <a:rPr lang="es-CO" sz="2400" dirty="0" err="1">
                <a:solidFill>
                  <a:srgbClr val="0000FF"/>
                </a:solidFill>
                <a:latin typeface="Chiller" panose="04020404031007020602" pitchFamily="82" charset="0"/>
              </a:rPr>
              <a:t>Tangarife</a:t>
            </a:r>
            <a:r>
              <a:rPr lang="es-CO" sz="2400" dirty="0">
                <a:solidFill>
                  <a:srgbClr val="0000FF"/>
                </a:solidFill>
                <a:latin typeface="Chiller" panose="04020404031007020602" pitchFamily="82" charset="0"/>
              </a:rPr>
              <a:t>, 4 años</a:t>
            </a:r>
            <a:r>
              <a:rPr lang="es-CO" sz="2400" dirty="0" smtClean="0">
                <a:solidFill>
                  <a:srgbClr val="0000FF"/>
                </a:solidFill>
                <a:latin typeface="Chiller" panose="04020404031007020602" pitchFamily="82" charset="0"/>
              </a:rPr>
              <a:t>)</a:t>
            </a:r>
            <a:endParaRPr lang="es-CO" sz="2000" dirty="0">
              <a:solidFill>
                <a:srgbClr val="0000FF"/>
              </a:solidFill>
              <a:latin typeface="Chiller" panose="04020404031007020602" pitchFamily="82" charset="0"/>
            </a:endParaRP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1984961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6001643"/>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i="1" dirty="0">
                <a:solidFill>
                  <a:schemeClr val="accent6"/>
                </a:solidFill>
                <a:effectLst>
                  <a:outerShdw blurRad="38100" dist="38100" dir="2700000" algn="tl">
                    <a:srgbClr val="000000">
                      <a:alpha val="43137"/>
                    </a:srgbClr>
                  </a:outerShdw>
                </a:effectLst>
                <a:latin typeface="Chiller" panose="04020404031007020602" pitchFamily="82" charset="0"/>
              </a:rPr>
              <a:t>Guerra</a:t>
            </a:r>
            <a:endParaRPr lang="es-CO" sz="48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dirty="0">
                <a:solidFill>
                  <a:srgbClr val="0000FF"/>
                </a:solidFill>
                <a:latin typeface="Chiller" panose="04020404031007020602" pitchFamily="82" charset="0"/>
              </a:rPr>
              <a:t>Es un juego que jugamos los niños de ahora. </a:t>
            </a:r>
            <a:endParaRPr lang="es-CO" sz="4800" dirty="0" smtClean="0">
              <a:solidFill>
                <a:srgbClr val="0000FF"/>
              </a:solidFill>
              <a:latin typeface="Chiller" panose="04020404031007020602" pitchFamily="82" charset="0"/>
            </a:endParaRPr>
          </a:p>
          <a:p>
            <a:pPr algn="ctr"/>
            <a:r>
              <a:rPr lang="es-CO" sz="2400" dirty="0" smtClean="0">
                <a:solidFill>
                  <a:srgbClr val="0000FF"/>
                </a:solidFill>
                <a:latin typeface="Chiller" panose="04020404031007020602" pitchFamily="82" charset="0"/>
              </a:rPr>
              <a:t>(</a:t>
            </a:r>
            <a:r>
              <a:rPr lang="es-CO" sz="2400" dirty="0">
                <a:solidFill>
                  <a:srgbClr val="0000FF"/>
                </a:solidFill>
                <a:latin typeface="Chiller" panose="04020404031007020602" pitchFamily="82" charset="0"/>
              </a:rPr>
              <a:t>Paula Andrea Franco, 9 años)</a:t>
            </a:r>
          </a:p>
          <a:p>
            <a:pPr algn="ctr"/>
            <a:r>
              <a:rPr lang="es-CO" sz="4800" dirty="0" smtClean="0">
                <a:solidFill>
                  <a:srgbClr val="0000FF"/>
                </a:solidFill>
                <a:latin typeface="Chiller" panose="04020404031007020602" pitchFamily="82" charset="0"/>
              </a:rPr>
              <a:t>Gente </a:t>
            </a:r>
            <a:r>
              <a:rPr lang="es-CO" sz="4800" dirty="0">
                <a:solidFill>
                  <a:srgbClr val="0000FF"/>
                </a:solidFill>
                <a:latin typeface="Chiller" panose="04020404031007020602" pitchFamily="82" charset="0"/>
              </a:rPr>
              <a:t>que se mata por un pedazo de tierra o de paz. </a:t>
            </a:r>
            <a:endParaRPr lang="es-CO" sz="4800" dirty="0" smtClean="0">
              <a:solidFill>
                <a:srgbClr val="0000FF"/>
              </a:solidFill>
              <a:latin typeface="Chiller" panose="04020404031007020602" pitchFamily="82" charset="0"/>
            </a:endParaRPr>
          </a:p>
          <a:p>
            <a:pPr algn="ctr"/>
            <a:r>
              <a:rPr lang="es-CO" sz="2400" dirty="0" smtClean="0">
                <a:solidFill>
                  <a:srgbClr val="0000FF"/>
                </a:solidFill>
                <a:latin typeface="Chiller" panose="04020404031007020602" pitchFamily="82" charset="0"/>
              </a:rPr>
              <a:t>(</a:t>
            </a:r>
            <a:r>
              <a:rPr lang="es-CO" sz="2400" dirty="0">
                <a:solidFill>
                  <a:srgbClr val="0000FF"/>
                </a:solidFill>
                <a:latin typeface="Chiller" panose="04020404031007020602" pitchFamily="82" charset="0"/>
              </a:rPr>
              <a:t>Juan Carlos Mejía, 11 años)</a:t>
            </a:r>
            <a:endParaRPr lang="es-CO" sz="4800" dirty="0">
              <a:solidFill>
                <a:srgbClr val="0000FF"/>
              </a:solidFill>
              <a:latin typeface="Chiller" panose="04020404031007020602" pitchFamily="82" charset="0"/>
            </a:endParaRP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647502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3847207"/>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b="1" i="1" dirty="0" smtClean="0">
                <a:solidFill>
                  <a:schemeClr val="accent6"/>
                </a:solidFill>
                <a:effectLst>
                  <a:outerShdw blurRad="38100" dist="38100" dir="2700000" algn="tl">
                    <a:srgbClr val="000000">
                      <a:alpha val="43137"/>
                    </a:srgbClr>
                  </a:outerShdw>
                </a:effectLst>
                <a:latin typeface="Chiller" panose="04020404031007020602" pitchFamily="82" charset="0"/>
              </a:rPr>
              <a:t>Iglesia</a:t>
            </a:r>
            <a:endParaRPr lang="es-CO" sz="60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dirty="0" smtClean="0">
                <a:solidFill>
                  <a:srgbClr val="0000FF"/>
                </a:solidFill>
                <a:latin typeface="Chiller" panose="04020404031007020602" pitchFamily="82" charset="0"/>
              </a:rPr>
              <a:t>Donde uno va a perdonar a Dios. </a:t>
            </a:r>
          </a:p>
          <a:p>
            <a:pPr algn="ctr"/>
            <a:r>
              <a:rPr lang="es-CO" sz="3200" dirty="0" smtClean="0">
                <a:solidFill>
                  <a:srgbClr val="0000FF"/>
                </a:solidFill>
                <a:latin typeface="Chiller" panose="04020404031007020602" pitchFamily="82" charset="0"/>
              </a:rPr>
              <a:t>(Natalia Bueno, 7 </a:t>
            </a:r>
            <a:r>
              <a:rPr lang="es-CO" sz="3200" dirty="0">
                <a:solidFill>
                  <a:srgbClr val="0000FF"/>
                </a:solidFill>
                <a:latin typeface="Chiller" panose="04020404031007020602" pitchFamily="82" charset="0"/>
              </a:rPr>
              <a:t>años)</a:t>
            </a: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3876823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4770537"/>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b="1" i="1" dirty="0" smtClean="0">
                <a:solidFill>
                  <a:schemeClr val="accent6"/>
                </a:solidFill>
                <a:effectLst>
                  <a:outerShdw blurRad="38100" dist="38100" dir="2700000" algn="tl">
                    <a:srgbClr val="000000">
                      <a:alpha val="43137"/>
                    </a:srgbClr>
                  </a:outerShdw>
                </a:effectLst>
                <a:latin typeface="Chiller" panose="04020404031007020602" pitchFamily="82" charset="0"/>
              </a:rPr>
              <a:t>Inmortalidad</a:t>
            </a:r>
            <a:endParaRPr lang="es-CO" sz="60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dirty="0" smtClean="0">
                <a:solidFill>
                  <a:srgbClr val="0000FF"/>
                </a:solidFill>
                <a:latin typeface="Chiller" panose="04020404031007020602" pitchFamily="82" charset="0"/>
              </a:rPr>
              <a:t>Es cuando uno tiene un enemigo y lo manda matar</a:t>
            </a:r>
          </a:p>
          <a:p>
            <a:pPr algn="ctr"/>
            <a:r>
              <a:rPr lang="es-CO" sz="3200" dirty="0" smtClean="0">
                <a:solidFill>
                  <a:srgbClr val="0000FF"/>
                </a:solidFill>
                <a:latin typeface="Chiller" panose="04020404031007020602" pitchFamily="82" charset="0"/>
              </a:rPr>
              <a:t>(Ángela María Blandón, </a:t>
            </a:r>
            <a:r>
              <a:rPr lang="es-CO" sz="3200" dirty="0">
                <a:solidFill>
                  <a:srgbClr val="0000FF"/>
                </a:solidFill>
                <a:latin typeface="Chiller" panose="04020404031007020602" pitchFamily="82" charset="0"/>
              </a:rPr>
              <a:t>9</a:t>
            </a:r>
            <a:r>
              <a:rPr lang="es-CO" sz="3200" dirty="0" smtClean="0">
                <a:solidFill>
                  <a:srgbClr val="0000FF"/>
                </a:solidFill>
                <a:latin typeface="Chiller" panose="04020404031007020602" pitchFamily="82" charset="0"/>
              </a:rPr>
              <a:t> </a:t>
            </a:r>
            <a:r>
              <a:rPr lang="es-CO" sz="3200" dirty="0">
                <a:solidFill>
                  <a:srgbClr val="0000FF"/>
                </a:solidFill>
                <a:latin typeface="Chiller" panose="04020404031007020602" pitchFamily="82" charset="0"/>
              </a:rPr>
              <a:t>años)</a:t>
            </a: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3366136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3847207"/>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b="1" dirty="0" smtClean="0">
                <a:solidFill>
                  <a:schemeClr val="accent6"/>
                </a:solidFill>
                <a:effectLst>
                  <a:outerShdw blurRad="38100" dist="38100" dir="2700000" algn="tl">
                    <a:srgbClr val="000000">
                      <a:alpha val="43137"/>
                    </a:srgbClr>
                  </a:outerShdw>
                </a:effectLst>
                <a:latin typeface="Chiller" panose="04020404031007020602" pitchFamily="82" charset="0"/>
              </a:rPr>
              <a:t>Madre</a:t>
            </a:r>
            <a:endParaRPr lang="es-CO" sz="60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dirty="0" smtClean="0">
                <a:solidFill>
                  <a:srgbClr val="0000FF"/>
                </a:solidFill>
                <a:latin typeface="Chiller" panose="04020404031007020602" pitchFamily="82" charset="0"/>
              </a:rPr>
              <a:t>La madre es la piel de uno.</a:t>
            </a:r>
          </a:p>
          <a:p>
            <a:pPr algn="ctr"/>
            <a:r>
              <a:rPr lang="es-CO" sz="3200" dirty="0" smtClean="0">
                <a:solidFill>
                  <a:srgbClr val="0000FF"/>
                </a:solidFill>
                <a:latin typeface="Chiller" panose="04020404031007020602" pitchFamily="82" charset="0"/>
              </a:rPr>
              <a:t>(Ana Milena Hurtado, 5 </a:t>
            </a:r>
            <a:r>
              <a:rPr lang="es-CO" sz="3200" dirty="0">
                <a:solidFill>
                  <a:srgbClr val="0000FF"/>
                </a:solidFill>
                <a:latin typeface="Chiller" panose="04020404031007020602" pitchFamily="82" charset="0"/>
              </a:rPr>
              <a:t>años)</a:t>
            </a: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205381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4770537"/>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b="1" dirty="0" smtClean="0">
                <a:solidFill>
                  <a:schemeClr val="accent6"/>
                </a:solidFill>
                <a:effectLst>
                  <a:outerShdw blurRad="38100" dist="38100" dir="2700000" algn="tl">
                    <a:srgbClr val="000000">
                      <a:alpha val="43137"/>
                    </a:srgbClr>
                  </a:outerShdw>
                </a:effectLst>
                <a:latin typeface="Chiller" panose="04020404031007020602" pitchFamily="82" charset="0"/>
              </a:rPr>
              <a:t>Mafioso</a:t>
            </a:r>
            <a:endParaRPr lang="es-CO" sz="60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dirty="0" smtClean="0">
                <a:solidFill>
                  <a:srgbClr val="0000FF"/>
                </a:solidFill>
                <a:latin typeface="Chiller" panose="04020404031007020602" pitchFamily="82" charset="0"/>
              </a:rPr>
              <a:t>Es una persona con mucha plata y no le gusta nada.</a:t>
            </a:r>
          </a:p>
          <a:p>
            <a:pPr algn="ctr"/>
            <a:r>
              <a:rPr lang="es-CO" sz="3200" dirty="0" smtClean="0">
                <a:solidFill>
                  <a:srgbClr val="0000FF"/>
                </a:solidFill>
                <a:latin typeface="Chiller" panose="04020404031007020602" pitchFamily="82" charset="0"/>
              </a:rPr>
              <a:t>(Luis Fernando Ocampo, 10 </a:t>
            </a:r>
            <a:r>
              <a:rPr lang="es-CO" sz="3200" dirty="0">
                <a:solidFill>
                  <a:srgbClr val="0000FF"/>
                </a:solidFill>
                <a:latin typeface="Chiller" panose="04020404031007020602" pitchFamily="82" charset="0"/>
              </a:rPr>
              <a:t>años)</a:t>
            </a: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626467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5632311"/>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dirty="0" smtClean="0">
                <a:solidFill>
                  <a:schemeClr val="accent6"/>
                </a:solidFill>
                <a:effectLst>
                  <a:outerShdw blurRad="38100" dist="38100" dir="2700000" algn="tl">
                    <a:srgbClr val="000000">
                      <a:alpha val="43137"/>
                    </a:srgbClr>
                  </a:outerShdw>
                </a:effectLst>
                <a:latin typeface="Chiller" panose="04020404031007020602" pitchFamily="82" charset="0"/>
              </a:rPr>
              <a:t>Miedo</a:t>
            </a:r>
            <a:endParaRPr lang="es-CO" sz="48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dirty="0" smtClean="0">
                <a:solidFill>
                  <a:srgbClr val="0000FF"/>
                </a:solidFill>
                <a:latin typeface="Chiller" panose="04020404031007020602" pitchFamily="82" charset="0"/>
              </a:rPr>
              <a:t>Es que mi mamá maneja un carro y unos señores de la cañería no pueden comer y le rompen el vidrio del carro y la matan y matan a mi papá y vivo solo.</a:t>
            </a:r>
          </a:p>
          <a:p>
            <a:pPr algn="ctr"/>
            <a:r>
              <a:rPr lang="es-CO" sz="2400" dirty="0" smtClean="0">
                <a:solidFill>
                  <a:srgbClr val="0000FF"/>
                </a:solidFill>
                <a:latin typeface="Chiller" panose="04020404031007020602" pitchFamily="82" charset="0"/>
              </a:rPr>
              <a:t>(Orlando Vásquez, 6 </a:t>
            </a:r>
            <a:r>
              <a:rPr lang="es-CO" sz="2400" dirty="0">
                <a:solidFill>
                  <a:srgbClr val="0000FF"/>
                </a:solidFill>
                <a:latin typeface="Chiller" panose="04020404031007020602" pitchFamily="82" charset="0"/>
              </a:rPr>
              <a:t>años)</a:t>
            </a: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2073826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4093428"/>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dirty="0" smtClean="0">
                <a:solidFill>
                  <a:schemeClr val="accent6"/>
                </a:solidFill>
                <a:effectLst>
                  <a:outerShdw blurRad="38100" dist="38100" dir="2700000" algn="tl">
                    <a:srgbClr val="000000">
                      <a:alpha val="43137"/>
                    </a:srgbClr>
                  </a:outerShdw>
                </a:effectLst>
                <a:latin typeface="Chiller" panose="04020404031007020602" pitchFamily="82" charset="0"/>
              </a:rPr>
              <a:t>Nada</a:t>
            </a:r>
            <a:endParaRPr lang="es-CO" sz="48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dirty="0" smtClean="0">
                <a:solidFill>
                  <a:srgbClr val="0000FF"/>
                </a:solidFill>
                <a:latin typeface="Chiller" panose="04020404031007020602" pitchFamily="82" charset="0"/>
              </a:rPr>
              <a:t>Es cuando le pregunto a uno que si vio alguna cosa.</a:t>
            </a:r>
          </a:p>
          <a:p>
            <a:pPr algn="ctr"/>
            <a:r>
              <a:rPr lang="es-CO" sz="2400" dirty="0" smtClean="0">
                <a:solidFill>
                  <a:srgbClr val="0000FF"/>
                </a:solidFill>
                <a:latin typeface="Chiller" panose="04020404031007020602" pitchFamily="82" charset="0"/>
              </a:rPr>
              <a:t>(Juan Camilo Osorio, 8 </a:t>
            </a:r>
            <a:r>
              <a:rPr lang="es-CO" sz="2400" dirty="0">
                <a:solidFill>
                  <a:srgbClr val="0000FF"/>
                </a:solidFill>
                <a:latin typeface="Chiller" panose="04020404031007020602" pitchFamily="82" charset="0"/>
              </a:rPr>
              <a:t>años)</a:t>
            </a: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1116343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5570756"/>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dirty="0" smtClean="0">
                <a:solidFill>
                  <a:schemeClr val="accent6"/>
                </a:solidFill>
                <a:effectLst>
                  <a:outerShdw blurRad="38100" dist="38100" dir="2700000" algn="tl">
                    <a:srgbClr val="000000">
                      <a:alpha val="43137"/>
                    </a:srgbClr>
                  </a:outerShdw>
                </a:effectLst>
                <a:latin typeface="Chiller" panose="04020404031007020602" pitchFamily="82" charset="0"/>
              </a:rPr>
              <a:t>Niño</a:t>
            </a:r>
          </a:p>
          <a:p>
            <a:pPr algn="ctr"/>
            <a:r>
              <a:rPr lang="es-CO" sz="4800" dirty="0" smtClean="0">
                <a:solidFill>
                  <a:srgbClr val="0000FF"/>
                </a:solidFill>
                <a:latin typeface="Chiller" panose="04020404031007020602" pitchFamily="82" charset="0"/>
              </a:rPr>
              <a:t>Es un humano, son malos a veces, son buenos a veces, lloran, gritan, juegan, pelean, se bañan; a veces no se bañan, se meten a la piscina y crecen.</a:t>
            </a:r>
          </a:p>
          <a:p>
            <a:pPr algn="ctr"/>
            <a:r>
              <a:rPr lang="es-CO" sz="2400" dirty="0" smtClean="0">
                <a:solidFill>
                  <a:srgbClr val="0000FF"/>
                </a:solidFill>
                <a:latin typeface="Chiller" panose="04020404031007020602" pitchFamily="82" charset="0"/>
              </a:rPr>
              <a:t>(Natalia Calderón, 6 </a:t>
            </a:r>
            <a:r>
              <a:rPr lang="es-CO" sz="2400" dirty="0">
                <a:solidFill>
                  <a:srgbClr val="0000FF"/>
                </a:solidFill>
                <a:latin typeface="Chiller" panose="04020404031007020602" pitchFamily="82" charset="0"/>
              </a:rPr>
              <a:t>años)</a:t>
            </a: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429493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4832092"/>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i="1" dirty="0">
                <a:solidFill>
                  <a:schemeClr val="accent6"/>
                </a:solidFill>
                <a:effectLst>
                  <a:outerShdw blurRad="38100" dist="38100" dir="2700000" algn="tl">
                    <a:srgbClr val="000000">
                      <a:alpha val="43137"/>
                    </a:srgbClr>
                  </a:outerShdw>
                </a:effectLst>
                <a:latin typeface="Chiller" panose="04020404031007020602" pitchFamily="82" charset="0"/>
              </a:rPr>
              <a:t>Paz</a:t>
            </a:r>
            <a:endParaRPr lang="es-CO" sz="48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dirty="0">
                <a:solidFill>
                  <a:srgbClr val="0000FF"/>
                </a:solidFill>
                <a:latin typeface="Chiller" panose="04020404031007020602" pitchFamily="82" charset="0"/>
              </a:rPr>
              <a:t>Es para unos que matan mucho. </a:t>
            </a:r>
            <a:endParaRPr lang="es-CO" sz="4800" dirty="0" smtClean="0">
              <a:solidFill>
                <a:srgbClr val="0000FF"/>
              </a:solidFill>
              <a:latin typeface="Chiller" panose="04020404031007020602" pitchFamily="82" charset="0"/>
            </a:endParaRPr>
          </a:p>
          <a:p>
            <a:pPr algn="ctr"/>
            <a:r>
              <a:rPr lang="es-CO" sz="2400" dirty="0" smtClean="0">
                <a:solidFill>
                  <a:srgbClr val="0000FF"/>
                </a:solidFill>
                <a:latin typeface="Chiller" panose="04020404031007020602" pitchFamily="82" charset="0"/>
              </a:rPr>
              <a:t>(</a:t>
            </a:r>
            <a:r>
              <a:rPr lang="es-CO" sz="2400" dirty="0" err="1">
                <a:solidFill>
                  <a:srgbClr val="0000FF"/>
                </a:solidFill>
                <a:latin typeface="Chiller" panose="04020404031007020602" pitchFamily="82" charset="0"/>
              </a:rPr>
              <a:t>Jhony</a:t>
            </a:r>
            <a:r>
              <a:rPr lang="es-CO" sz="2400" dirty="0">
                <a:solidFill>
                  <a:srgbClr val="0000FF"/>
                </a:solidFill>
                <a:latin typeface="Chiller" panose="04020404031007020602" pitchFamily="82" charset="0"/>
              </a:rPr>
              <a:t> Alexander Arias, 8 años</a:t>
            </a:r>
            <a:r>
              <a:rPr lang="es-CO" sz="2400" dirty="0" smtClean="0">
                <a:solidFill>
                  <a:srgbClr val="0000FF"/>
                </a:solidFill>
                <a:latin typeface="Chiller" panose="04020404031007020602" pitchFamily="82" charset="0"/>
              </a:rPr>
              <a:t>)</a:t>
            </a:r>
          </a:p>
          <a:p>
            <a:pPr algn="ctr"/>
            <a:r>
              <a:rPr lang="es-CO" sz="4800" dirty="0">
                <a:solidFill>
                  <a:srgbClr val="0000FF"/>
                </a:solidFill>
                <a:latin typeface="Chiller" panose="04020404031007020602" pitchFamily="82" charset="0"/>
              </a:rPr>
              <a:t>Cuando uno se perdona. </a:t>
            </a:r>
            <a:endParaRPr lang="es-CO" sz="4800" dirty="0" smtClean="0">
              <a:solidFill>
                <a:srgbClr val="0000FF"/>
              </a:solidFill>
              <a:latin typeface="Chiller" panose="04020404031007020602" pitchFamily="82" charset="0"/>
            </a:endParaRPr>
          </a:p>
          <a:p>
            <a:pPr algn="ctr"/>
            <a:r>
              <a:rPr lang="es-CO" sz="2400" dirty="0" smtClean="0">
                <a:solidFill>
                  <a:srgbClr val="0000FF"/>
                </a:solidFill>
                <a:latin typeface="Chiller" panose="04020404031007020602" pitchFamily="82" charset="0"/>
              </a:rPr>
              <a:t>(</a:t>
            </a:r>
            <a:r>
              <a:rPr lang="es-CO" sz="2400" dirty="0">
                <a:solidFill>
                  <a:srgbClr val="0000FF"/>
                </a:solidFill>
                <a:latin typeface="Chiller" panose="04020404031007020602" pitchFamily="82" charset="0"/>
              </a:rPr>
              <a:t>Juan Camilo Hurtado, 8 años)</a:t>
            </a:r>
          </a:p>
          <a:p>
            <a:pPr algn="ctr"/>
            <a:endParaRPr lang="es-CO" sz="2400" dirty="0">
              <a:solidFill>
                <a:srgbClr val="0000FF"/>
              </a:solidFill>
              <a:latin typeface="Chiller" panose="04020404031007020602" pitchFamily="82" charset="0"/>
            </a:endParaRP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4256111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23" y="-1706"/>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5" y="1017167"/>
            <a:ext cx="7768628" cy="5663089"/>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r>
              <a:rPr lang="es-CO" sz="7200" b="1" dirty="0" smtClean="0">
                <a:solidFill>
                  <a:schemeClr val="accent6"/>
                </a:solidFill>
                <a:effectLst>
                  <a:outerShdw blurRad="38100" dist="38100" dir="2700000" algn="tl">
                    <a:srgbClr val="000000">
                      <a:alpha val="43137"/>
                    </a:srgbClr>
                  </a:outerShdw>
                </a:effectLst>
                <a:latin typeface="Chiller" panose="04020404031007020602" pitchFamily="82" charset="0"/>
              </a:rPr>
              <a:t>Universo</a:t>
            </a:r>
          </a:p>
          <a:p>
            <a:pPr algn="ctr"/>
            <a:r>
              <a:rPr lang="es-CO" sz="5400" b="1" i="1" dirty="0" smtClean="0">
                <a:solidFill>
                  <a:srgbClr val="0000FF"/>
                </a:solidFill>
                <a:effectLst>
                  <a:outerShdw blurRad="38100" dist="38100" dir="2700000" algn="tl">
                    <a:srgbClr val="000000">
                      <a:alpha val="43137"/>
                    </a:srgbClr>
                  </a:outerShdw>
                </a:effectLst>
                <a:latin typeface="Chiller" panose="04020404031007020602" pitchFamily="82" charset="0"/>
              </a:rPr>
              <a:t>Casa de las estrellas </a:t>
            </a:r>
          </a:p>
          <a:p>
            <a:pPr algn="ctr"/>
            <a:r>
              <a:rPr lang="es-CO" b="1" i="1" dirty="0" smtClean="0">
                <a:solidFill>
                  <a:srgbClr val="0000FF"/>
                </a:solidFill>
                <a:effectLst>
                  <a:outerShdw blurRad="38100" dist="38100" dir="2700000" algn="tl">
                    <a:srgbClr val="000000">
                      <a:alpha val="43137"/>
                    </a:srgbClr>
                  </a:outerShdw>
                </a:effectLst>
                <a:latin typeface="Chiller" panose="04020404031007020602" pitchFamily="82" charset="0"/>
              </a:rPr>
              <a:t>(Carlos Gómez, 12 años)</a:t>
            </a:r>
          </a:p>
          <a:p>
            <a:pPr algn="ctr"/>
            <a:r>
              <a:rPr lang="es-CO" sz="6600" b="1" i="1" dirty="0" smtClean="0">
                <a:solidFill>
                  <a:srgbClr val="0000FF"/>
                </a:solidFill>
                <a:effectLst>
                  <a:outerShdw blurRad="38100" dist="38100" dir="2700000" algn="tl">
                    <a:srgbClr val="000000">
                      <a:alpha val="43137"/>
                    </a:srgbClr>
                  </a:outerShdw>
                </a:effectLst>
                <a:latin typeface="Chiller" panose="04020404031007020602" pitchFamily="82" charset="0"/>
              </a:rPr>
              <a:t>Un universo es un concurso para las reinas</a:t>
            </a:r>
            <a:r>
              <a:rPr lang="es-CO" sz="5400" b="1" i="1" dirty="0" smtClean="0">
                <a:solidFill>
                  <a:srgbClr val="0000FF"/>
                </a:solidFill>
                <a:effectLst>
                  <a:outerShdw blurRad="38100" dist="38100" dir="2700000" algn="tl">
                    <a:srgbClr val="000000">
                      <a:alpha val="43137"/>
                    </a:srgbClr>
                  </a:outerShdw>
                </a:effectLst>
                <a:latin typeface="Chiller" panose="04020404031007020602" pitchFamily="82" charset="0"/>
              </a:rPr>
              <a:t>.</a:t>
            </a:r>
          </a:p>
          <a:p>
            <a:pPr algn="ctr"/>
            <a:r>
              <a:rPr lang="es-CO" b="1" i="1" dirty="0" smtClean="0">
                <a:solidFill>
                  <a:srgbClr val="0000FF"/>
                </a:solidFill>
                <a:effectLst>
                  <a:outerShdw blurRad="38100" dist="38100" dir="2700000" algn="tl">
                    <a:srgbClr val="000000">
                      <a:alpha val="43137"/>
                    </a:srgbClr>
                  </a:outerShdw>
                </a:effectLst>
                <a:latin typeface="Chiller" panose="04020404031007020602" pitchFamily="82" charset="0"/>
              </a:rPr>
              <a:t>(Walter de Jesús Arias, 10 años)</a:t>
            </a:r>
            <a:endParaRPr lang="es-CO" b="1" i="1" dirty="0">
              <a:solidFill>
                <a:srgbClr val="0000FF"/>
              </a:solidFill>
              <a:effectLst>
                <a:outerShdw blurRad="38100" dist="38100" dir="2700000" algn="tl">
                  <a:srgbClr val="000000">
                    <a:alpha val="43137"/>
                  </a:srgbClr>
                </a:outerShdw>
              </a:effectLst>
              <a:latin typeface="Chiller" panose="04020404031007020602" pitchFamily="82" charset="0"/>
            </a:endParaRPr>
          </a:p>
        </p:txBody>
      </p:sp>
    </p:spTree>
    <p:extLst>
      <p:ext uri="{BB962C8B-B14F-4D97-AF65-F5344CB8AC3E}">
        <p14:creationId xmlns:p14="http://schemas.microsoft.com/office/powerpoint/2010/main" val="1062806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4093428"/>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dirty="0">
                <a:solidFill>
                  <a:schemeClr val="accent6"/>
                </a:solidFill>
                <a:effectLst>
                  <a:outerShdw blurRad="38100" dist="38100" dir="2700000" algn="tl">
                    <a:srgbClr val="000000">
                      <a:alpha val="43137"/>
                    </a:srgbClr>
                  </a:outerShdw>
                </a:effectLst>
                <a:latin typeface="Chiller" panose="04020404031007020602" pitchFamily="82" charset="0"/>
              </a:rPr>
              <a:t>Político</a:t>
            </a:r>
          </a:p>
          <a:p>
            <a:pPr algn="ctr"/>
            <a:r>
              <a:rPr lang="es-CO" sz="4800" dirty="0">
                <a:solidFill>
                  <a:srgbClr val="0000FF"/>
                </a:solidFill>
                <a:latin typeface="Chiller" panose="04020404031007020602" pitchFamily="82" charset="0"/>
              </a:rPr>
              <a:t>Alguien que hace promesas y nunca las cumple</a:t>
            </a:r>
            <a:r>
              <a:rPr lang="es-CO" sz="2400" dirty="0">
                <a:solidFill>
                  <a:srgbClr val="0000FF"/>
                </a:solidFill>
                <a:latin typeface="Chiller" panose="04020404031007020602" pitchFamily="82" charset="0"/>
              </a:rPr>
              <a:t>. </a:t>
            </a:r>
            <a:endParaRPr lang="es-CO" sz="2400" dirty="0" smtClean="0">
              <a:solidFill>
                <a:srgbClr val="0000FF"/>
              </a:solidFill>
              <a:latin typeface="Chiller" panose="04020404031007020602" pitchFamily="82" charset="0"/>
            </a:endParaRPr>
          </a:p>
          <a:p>
            <a:pPr algn="ctr"/>
            <a:r>
              <a:rPr lang="es-CO" sz="2400" dirty="0" smtClean="0">
                <a:solidFill>
                  <a:srgbClr val="0000FF"/>
                </a:solidFill>
                <a:latin typeface="Chiller" panose="04020404031007020602" pitchFamily="82" charset="0"/>
              </a:rPr>
              <a:t>(</a:t>
            </a:r>
            <a:r>
              <a:rPr lang="es-CO" sz="2400" dirty="0">
                <a:solidFill>
                  <a:srgbClr val="0000FF"/>
                </a:solidFill>
                <a:latin typeface="Chiller" panose="04020404031007020602" pitchFamily="82" charset="0"/>
              </a:rPr>
              <a:t>Roger de Jesús Valencia, 9 </a:t>
            </a:r>
            <a:r>
              <a:rPr lang="es-CO" sz="2400" dirty="0" smtClean="0">
                <a:solidFill>
                  <a:srgbClr val="0000FF"/>
                </a:solidFill>
                <a:latin typeface="Chiller" panose="04020404031007020602" pitchFamily="82" charset="0"/>
              </a:rPr>
              <a:t>años)</a:t>
            </a:r>
            <a:endParaRPr lang="es-CO" sz="2400" dirty="0">
              <a:solidFill>
                <a:srgbClr val="0000FF"/>
              </a:solidFill>
              <a:latin typeface="Chiller" panose="04020404031007020602" pitchFamily="82" charset="0"/>
            </a:endParaRP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640869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4093428"/>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dirty="0" smtClean="0">
                <a:solidFill>
                  <a:schemeClr val="accent6"/>
                </a:solidFill>
                <a:effectLst>
                  <a:outerShdw blurRad="38100" dist="38100" dir="2700000" algn="tl">
                    <a:srgbClr val="000000">
                      <a:alpha val="43137"/>
                    </a:srgbClr>
                  </a:outerShdw>
                </a:effectLst>
                <a:latin typeface="Chiller" panose="04020404031007020602" pitchFamily="82" charset="0"/>
              </a:rPr>
              <a:t>Religión</a:t>
            </a:r>
            <a:endParaRPr lang="es-CO" sz="48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dirty="0" smtClean="0">
                <a:solidFill>
                  <a:srgbClr val="0000FF"/>
                </a:solidFill>
                <a:latin typeface="Chiller" panose="04020404031007020602" pitchFamily="82" charset="0"/>
              </a:rPr>
              <a:t>Religión es una cosa muy importante para Dios.</a:t>
            </a:r>
            <a:endParaRPr lang="es-CO" sz="2400" dirty="0" smtClean="0">
              <a:solidFill>
                <a:srgbClr val="0000FF"/>
              </a:solidFill>
              <a:latin typeface="Chiller" panose="04020404031007020602" pitchFamily="82" charset="0"/>
            </a:endParaRPr>
          </a:p>
          <a:p>
            <a:pPr algn="ctr"/>
            <a:r>
              <a:rPr lang="es-CO" sz="2400" dirty="0" smtClean="0">
                <a:solidFill>
                  <a:srgbClr val="0000FF"/>
                </a:solidFill>
                <a:latin typeface="Chiller" panose="04020404031007020602" pitchFamily="82" charset="0"/>
              </a:rPr>
              <a:t>(Walter de Jesús Arias, 10 años)</a:t>
            </a:r>
            <a:endParaRPr lang="es-CO" sz="2400" dirty="0">
              <a:solidFill>
                <a:srgbClr val="0000FF"/>
              </a:solidFill>
              <a:latin typeface="Chiller" panose="04020404031007020602" pitchFamily="82" charset="0"/>
            </a:endParaRP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2735617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3354765"/>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dirty="0" smtClean="0">
                <a:solidFill>
                  <a:schemeClr val="accent6"/>
                </a:solidFill>
                <a:effectLst>
                  <a:outerShdw blurRad="38100" dist="38100" dir="2700000" algn="tl">
                    <a:srgbClr val="000000">
                      <a:alpha val="43137"/>
                    </a:srgbClr>
                  </a:outerShdw>
                </a:effectLst>
                <a:latin typeface="Chiller" panose="04020404031007020602" pitchFamily="82" charset="0"/>
              </a:rPr>
              <a:t>Soledad</a:t>
            </a:r>
            <a:endParaRPr lang="es-CO" sz="48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dirty="0" smtClean="0">
                <a:solidFill>
                  <a:srgbClr val="0000FF"/>
                </a:solidFill>
                <a:latin typeface="Chiller" panose="04020404031007020602" pitchFamily="82" charset="0"/>
              </a:rPr>
              <a:t>Es lo que le da a la mamá.</a:t>
            </a:r>
            <a:endParaRPr lang="es-CO" sz="2400" dirty="0" smtClean="0">
              <a:solidFill>
                <a:srgbClr val="0000FF"/>
              </a:solidFill>
              <a:latin typeface="Chiller" panose="04020404031007020602" pitchFamily="82" charset="0"/>
            </a:endParaRPr>
          </a:p>
          <a:p>
            <a:pPr algn="ctr"/>
            <a:r>
              <a:rPr lang="es-CO" sz="2400" dirty="0" smtClean="0">
                <a:solidFill>
                  <a:srgbClr val="0000FF"/>
                </a:solidFill>
                <a:latin typeface="Chiller" panose="04020404031007020602" pitchFamily="82" charset="0"/>
              </a:rPr>
              <a:t>(Jorge Andrés </a:t>
            </a:r>
            <a:r>
              <a:rPr lang="es-CO" sz="2400" dirty="0" err="1" smtClean="0">
                <a:solidFill>
                  <a:srgbClr val="0000FF"/>
                </a:solidFill>
                <a:latin typeface="Chiller" panose="04020404031007020602" pitchFamily="82" charset="0"/>
              </a:rPr>
              <a:t>Saénz</a:t>
            </a:r>
            <a:r>
              <a:rPr lang="es-CO" sz="2400" dirty="0" smtClean="0">
                <a:solidFill>
                  <a:srgbClr val="0000FF"/>
                </a:solidFill>
                <a:latin typeface="Chiller" panose="04020404031007020602" pitchFamily="82" charset="0"/>
              </a:rPr>
              <a:t>, 6 años)</a:t>
            </a:r>
            <a:endParaRPr lang="es-CO" sz="2400" dirty="0">
              <a:solidFill>
                <a:srgbClr val="0000FF"/>
              </a:solidFill>
              <a:latin typeface="Chiller" panose="04020404031007020602" pitchFamily="82" charset="0"/>
            </a:endParaRP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3689049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5940088"/>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dirty="0" smtClean="0">
                <a:solidFill>
                  <a:schemeClr val="accent6"/>
                </a:solidFill>
                <a:effectLst>
                  <a:outerShdw blurRad="38100" dist="38100" dir="2700000" algn="tl">
                    <a:srgbClr val="000000">
                      <a:alpha val="43137"/>
                    </a:srgbClr>
                  </a:outerShdw>
                </a:effectLst>
                <a:latin typeface="Chiller" panose="04020404031007020602" pitchFamily="82" charset="0"/>
              </a:rPr>
              <a:t>Tranquilidad </a:t>
            </a:r>
            <a:endParaRPr lang="es-CO" sz="48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dirty="0" smtClean="0">
                <a:solidFill>
                  <a:srgbClr val="0000FF"/>
                </a:solidFill>
                <a:latin typeface="Chiller" panose="04020404031007020602" pitchFamily="82" charset="0"/>
              </a:rPr>
              <a:t>Por ejemplo, que el papá le diga que le va a pegar y que después le diga que ya no.</a:t>
            </a:r>
            <a:endParaRPr lang="es-CO" sz="2400" dirty="0" smtClean="0">
              <a:solidFill>
                <a:srgbClr val="0000FF"/>
              </a:solidFill>
              <a:latin typeface="Chiller" panose="04020404031007020602" pitchFamily="82" charset="0"/>
            </a:endParaRPr>
          </a:p>
          <a:p>
            <a:pPr algn="ctr"/>
            <a:r>
              <a:rPr lang="es-CO" sz="2400" dirty="0" smtClean="0">
                <a:solidFill>
                  <a:srgbClr val="0000FF"/>
                </a:solidFill>
                <a:latin typeface="Chiller" panose="04020404031007020602" pitchFamily="82" charset="0"/>
              </a:rPr>
              <a:t>(Blanca Yuli Henao, 10 años)</a:t>
            </a:r>
          </a:p>
          <a:p>
            <a:pPr algn="ctr"/>
            <a:r>
              <a:rPr lang="es-CO" sz="4800" dirty="0" smtClean="0">
                <a:solidFill>
                  <a:srgbClr val="0000FF"/>
                </a:solidFill>
                <a:latin typeface="Chiller" panose="04020404031007020602" pitchFamily="82" charset="0"/>
              </a:rPr>
              <a:t>La tranquilidad es cuando uno se va de viaje y queda una persona conocida.</a:t>
            </a:r>
          </a:p>
          <a:p>
            <a:pPr algn="ctr"/>
            <a:r>
              <a:rPr lang="es-CO" sz="2400" dirty="0" smtClean="0">
                <a:solidFill>
                  <a:srgbClr val="0000FF"/>
                </a:solidFill>
                <a:latin typeface="Chiller" panose="04020404031007020602" pitchFamily="82" charset="0"/>
              </a:rPr>
              <a:t>(Jorge Alejandro Zapata, 12 años)</a:t>
            </a:r>
            <a:endParaRPr lang="es-CO" sz="2400" dirty="0">
              <a:solidFill>
                <a:srgbClr val="0000FF"/>
              </a:solidFill>
              <a:latin typeface="Chiller" panose="04020404031007020602" pitchFamily="82" charset="0"/>
            </a:endParaRP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3033830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5262979"/>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5400" b="1" dirty="0" smtClean="0">
                <a:solidFill>
                  <a:schemeClr val="accent6"/>
                </a:solidFill>
                <a:effectLst>
                  <a:outerShdw blurRad="38100" dist="38100" dir="2700000" algn="tl">
                    <a:srgbClr val="000000">
                      <a:alpha val="43137"/>
                    </a:srgbClr>
                  </a:outerShdw>
                </a:effectLst>
                <a:latin typeface="Chiller" panose="04020404031007020602" pitchFamily="82" charset="0"/>
              </a:rPr>
              <a:t>Venir</a:t>
            </a:r>
            <a:endParaRPr lang="es-CO" sz="54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5400" dirty="0" smtClean="0">
                <a:solidFill>
                  <a:srgbClr val="0000FF"/>
                </a:solidFill>
                <a:latin typeface="Chiller" panose="04020404031007020602" pitchFamily="82" charset="0"/>
              </a:rPr>
              <a:t>Es cuando una persona va a una casa y la otra gente dice:</a:t>
            </a:r>
          </a:p>
          <a:p>
            <a:pPr algn="ctr"/>
            <a:r>
              <a:rPr lang="es-CO" sz="5400" dirty="0" smtClean="0">
                <a:solidFill>
                  <a:srgbClr val="0000FF"/>
                </a:solidFill>
                <a:latin typeface="Chiller" panose="04020404031007020602" pitchFamily="82" charset="0"/>
              </a:rPr>
              <a:t> ¡Milagro qué vino!</a:t>
            </a:r>
            <a:endParaRPr lang="es-CO" sz="2800" dirty="0" smtClean="0">
              <a:solidFill>
                <a:srgbClr val="0000FF"/>
              </a:solidFill>
              <a:latin typeface="Chiller" panose="04020404031007020602" pitchFamily="82" charset="0"/>
            </a:endParaRPr>
          </a:p>
          <a:p>
            <a:pPr algn="ctr"/>
            <a:r>
              <a:rPr lang="es-CO" sz="2800" dirty="0" smtClean="0">
                <a:solidFill>
                  <a:srgbClr val="0000FF"/>
                </a:solidFill>
                <a:latin typeface="Chiller" panose="04020404031007020602" pitchFamily="82" charset="0"/>
              </a:rPr>
              <a:t>(Ana Cristina Henao, 8 años)</a:t>
            </a: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654856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87624" y="765175"/>
            <a:ext cx="7939338" cy="5816977"/>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POR UN PAÍS AL ALCANCE DE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(Gabriel García Márquez</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Eduardo Aldana Valdés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Luis Fernando Chaparro Osorio</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Rodrigo Gutiérrez Duque</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Rodolfo </a:t>
            </a:r>
            <a:r>
              <a:rPr lang="es-CO" b="1" dirty="0" err="1" smtClean="0">
                <a:solidFill>
                  <a:schemeClr val="accent6"/>
                </a:solidFill>
                <a:effectLst>
                  <a:outerShdw blurRad="38100" dist="38100" dir="2700000" algn="tl">
                    <a:srgbClr val="000000">
                      <a:alpha val="43137"/>
                    </a:srgbClr>
                  </a:outerShdw>
                </a:effectLst>
                <a:latin typeface="Bookman Old Style" panose="02050604050505020204" pitchFamily="18" charset="0"/>
              </a:rPr>
              <a:t>Llinás</a:t>
            </a:r>
            <a:endPar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Marco Palacios Rozo</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Manuel Elkin </a:t>
            </a:r>
            <a:r>
              <a:rPr lang="es-CO" b="1" dirty="0" err="1" smtClean="0">
                <a:solidFill>
                  <a:schemeClr val="accent6"/>
                </a:solidFill>
                <a:effectLst>
                  <a:outerShdw blurRad="38100" dist="38100" dir="2700000" algn="tl">
                    <a:srgbClr val="000000">
                      <a:alpha val="43137"/>
                    </a:srgbClr>
                  </a:outerShdw>
                </a:effectLst>
                <a:latin typeface="Bookman Old Style" panose="02050604050505020204" pitchFamily="18" charset="0"/>
              </a:rPr>
              <a:t>Patarroyo</a:t>
            </a:r>
            <a:endPar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Eduardo Posada Flórez</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Ángela Restrepo Moreno</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Carlos Eduardo Vasco)</a:t>
            </a:r>
          </a:p>
          <a:p>
            <a:pPr algn="ctr"/>
            <a:r>
              <a:rPr lang="es-CO" sz="4000" dirty="0" smtClean="0">
                <a:solidFill>
                  <a:srgbClr val="0000FF"/>
                </a:solidFill>
                <a:latin typeface="Chiller" panose="04020404031007020602" pitchFamily="82" charset="0"/>
              </a:rPr>
              <a:t>Los niños siempre han existido, pero la infancia no. </a:t>
            </a:r>
          </a:p>
          <a:p>
            <a:pPr algn="ctr"/>
            <a:r>
              <a:rPr lang="es-CO" dirty="0" smtClean="0">
                <a:solidFill>
                  <a:srgbClr val="0000FF"/>
                </a:solidFill>
                <a:latin typeface="Chiller" panose="04020404031007020602" pitchFamily="82" charset="0"/>
              </a:rPr>
              <a:t>(</a:t>
            </a:r>
            <a:r>
              <a:rPr lang="es-CO" dirty="0" err="1" smtClean="0">
                <a:solidFill>
                  <a:srgbClr val="0000FF"/>
                </a:solidFill>
                <a:latin typeface="Chiller" panose="04020404031007020602" pitchFamily="82" charset="0"/>
              </a:rPr>
              <a:t>Phillipe</a:t>
            </a:r>
            <a:r>
              <a:rPr lang="es-CO" dirty="0" smtClean="0">
                <a:solidFill>
                  <a:srgbClr val="0000FF"/>
                </a:solidFill>
                <a:latin typeface="Chiller" panose="04020404031007020602" pitchFamily="82" charset="0"/>
              </a:rPr>
              <a:t> </a:t>
            </a:r>
            <a:r>
              <a:rPr lang="es-CO" dirty="0" err="1" smtClean="0">
                <a:solidFill>
                  <a:srgbClr val="0000FF"/>
                </a:solidFill>
                <a:latin typeface="Chiller" panose="04020404031007020602" pitchFamily="82" charset="0"/>
              </a:rPr>
              <a:t>Ariés</a:t>
            </a:r>
            <a:r>
              <a:rPr lang="es-CO" dirty="0" smtClean="0">
                <a:solidFill>
                  <a:srgbClr val="0000FF"/>
                </a:solidFill>
                <a:latin typeface="Chiller" panose="04020404031007020602" pitchFamily="82" charset="0"/>
              </a:rPr>
              <a:t>)</a:t>
            </a:r>
          </a:p>
          <a:p>
            <a:pPr algn="ctr"/>
            <a:endParaRPr lang="es-CO" dirty="0" smtClean="0">
              <a:solidFill>
                <a:srgbClr val="0000FF"/>
              </a:solidFill>
              <a:latin typeface="Chiller" panose="04020404031007020602" pitchFamily="82" charset="0"/>
            </a:endParaRPr>
          </a:p>
          <a:p>
            <a:pPr algn="ctr"/>
            <a:r>
              <a:rPr lang="es-CO" sz="4000" dirty="0" smtClean="0">
                <a:solidFill>
                  <a:srgbClr val="0000FF"/>
                </a:solidFill>
                <a:latin typeface="Chiller" panose="04020404031007020602" pitchFamily="82" charset="0"/>
              </a:rPr>
              <a:t>En la educación de los niños, lo único importante es encontrar el juguete que llevan dentro. </a:t>
            </a:r>
          </a:p>
          <a:p>
            <a:pPr algn="ctr"/>
            <a:r>
              <a:rPr lang="es-CO" dirty="0" smtClean="0">
                <a:solidFill>
                  <a:srgbClr val="0000FF"/>
                </a:solidFill>
                <a:latin typeface="Chiller" panose="04020404031007020602" pitchFamily="82" charset="0"/>
              </a:rPr>
              <a:t>(</a:t>
            </a:r>
            <a:r>
              <a:rPr lang="es-CO" dirty="0" err="1" smtClean="0">
                <a:solidFill>
                  <a:srgbClr val="0000FF"/>
                </a:solidFill>
                <a:latin typeface="Chiller" panose="04020404031007020602" pitchFamily="82" charset="0"/>
              </a:rPr>
              <a:t>Caivano</a:t>
            </a:r>
            <a:r>
              <a:rPr lang="es-CO" dirty="0" smtClean="0">
                <a:solidFill>
                  <a:srgbClr val="0000FF"/>
                </a:solidFill>
                <a:latin typeface="Chiller" panose="04020404031007020602" pitchFamily="82" charset="0"/>
              </a:rPr>
              <a:t> Fabricio. Cuadernos de pedagogía. Entrevista a Gabriel García Márquez)</a:t>
            </a:r>
            <a:endParaRPr lang="es-CO" dirty="0">
              <a:solidFill>
                <a:srgbClr val="0000FF"/>
              </a:solidFill>
              <a:latin typeface="Chiller" panose="04020404031007020602" pitchFamily="82" charset="0"/>
            </a:endParaRPr>
          </a:p>
        </p:txBody>
      </p:sp>
    </p:spTree>
    <p:extLst>
      <p:ext uri="{BB962C8B-B14F-4D97-AF65-F5344CB8AC3E}">
        <p14:creationId xmlns:p14="http://schemas.microsoft.com/office/powerpoint/2010/main" val="716881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5"/>
          <p:cNvSpPr txBox="1">
            <a:spLocks/>
          </p:cNvSpPr>
          <p:nvPr/>
        </p:nvSpPr>
        <p:spPr>
          <a:xfrm>
            <a:off x="-12699" y="792193"/>
            <a:ext cx="9143999"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eaLnBrk="0" fontAlgn="base" hangingPunct="0">
              <a:spcAft>
                <a:spcPct val="0"/>
              </a:spcAft>
            </a:pPr>
            <a:r>
              <a:rPr lang="es-CO" altLang="es-CO" sz="2000" b="1"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FONDO PARA LA ATENCIÓN INTEGRAL DE LA NIÑEZ Y JORNADA ESCOLAR COMPLEMENTARIA</a:t>
            </a:r>
            <a:br>
              <a:rPr lang="es-CO" altLang="es-CO" sz="2000" b="1"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br>
            <a:r>
              <a:rPr lang="es-CO" altLang="es-CO" sz="2000" b="1"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FONIÑEZ.</a:t>
            </a:r>
            <a:endParaRPr lang="es-CO" altLang="es-CO" sz="5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endParaRPr>
          </a:p>
        </p:txBody>
      </p:sp>
      <p:sp>
        <p:nvSpPr>
          <p:cNvPr id="12" name="Marcador de contenido 9"/>
          <p:cNvSpPr txBox="1">
            <a:spLocks/>
          </p:cNvSpPr>
          <p:nvPr/>
        </p:nvSpPr>
        <p:spPr>
          <a:xfrm>
            <a:off x="1403648" y="1935193"/>
            <a:ext cx="7488832" cy="2717943"/>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CO" sz="2800" dirty="0" smtClean="0">
                <a:solidFill>
                  <a:schemeClr val="tx2">
                    <a:lumMod val="60000"/>
                    <a:lumOff val="40000"/>
                  </a:schemeClr>
                </a:solidFill>
                <a:latin typeface="Bookman Old Style" panose="02050604050505020204" pitchFamily="18" charset="0"/>
                <a:cs typeface="CordiaUPC" panose="020B0304020202020204" pitchFamily="34" charset="-34"/>
              </a:rPr>
              <a:t>Las Cajas de Compensación Familiar destinarán los recursos previstos en el literal b) del artículo 64 de la Ley 633 de 2000, al Fondo para la Atención Integral de la Niñez y Jornada Escolar Complementaria, creado por el artículo 16 numeral 8 de la Ley 789 de 2002.</a:t>
            </a:r>
            <a:endParaRPr lang="es-CO" sz="2800" b="1" dirty="0" smtClean="0">
              <a:solidFill>
                <a:schemeClr val="tx2">
                  <a:lumMod val="60000"/>
                  <a:lumOff val="40000"/>
                </a:schemeClr>
              </a:solidFill>
              <a:latin typeface="Bookman Old Style" panose="02050604050505020204" pitchFamily="18" charset="0"/>
              <a:cs typeface="CordiaUPC" panose="020B0304020202020204" pitchFamily="34" charset="-34"/>
            </a:endParaRPr>
          </a:p>
          <a:p>
            <a:pPr algn="just"/>
            <a:r>
              <a:rPr lang="es-CO" sz="2800" dirty="0" smtClean="0">
                <a:solidFill>
                  <a:schemeClr val="tx2">
                    <a:lumMod val="60000"/>
                    <a:lumOff val="40000"/>
                  </a:schemeClr>
                </a:solidFill>
                <a:latin typeface="Bookman Old Style" panose="02050604050505020204" pitchFamily="18" charset="0"/>
                <a:cs typeface="CordiaUPC" panose="020B0304020202020204" pitchFamily="34" charset="-34"/>
              </a:rPr>
              <a:t>Contribuir al fortalecimiento de la política pública a favor de la infancia, articulando instancias departamentales, municipales y locales.</a:t>
            </a:r>
          </a:p>
          <a:p>
            <a:pPr algn="just">
              <a:spcBef>
                <a:spcPts val="0"/>
              </a:spcBef>
            </a:pPr>
            <a:endParaRPr lang="es-CO" sz="2800" dirty="0">
              <a:solidFill>
                <a:schemeClr val="tx2">
                  <a:lumMod val="60000"/>
                  <a:lumOff val="40000"/>
                </a:schemeClr>
              </a:solidFill>
              <a:latin typeface="Bookman Old Style" panose="02050604050505020204" pitchFamily="18" charset="0"/>
              <a:cs typeface="CordiaUPC" panose="020B0304020202020204" pitchFamily="34" charset="-34"/>
            </a:endParaRPr>
          </a:p>
        </p:txBody>
      </p:sp>
      <p:pic>
        <p:nvPicPr>
          <p:cNvPr id="4" name="Imagen 3"/>
          <p:cNvPicPr>
            <a:picLocks noChangeAspect="1"/>
          </p:cNvPicPr>
          <p:nvPr/>
        </p:nvPicPr>
        <p:blipFill>
          <a:blip r:embed="rId7"/>
          <a:stretch>
            <a:fillRect/>
          </a:stretch>
        </p:blipFill>
        <p:spPr>
          <a:xfrm>
            <a:off x="2024627" y="4509120"/>
            <a:ext cx="5931922" cy="1877731"/>
          </a:xfrm>
          <a:prstGeom prst="rect">
            <a:avLst/>
          </a:prstGeom>
        </p:spPr>
      </p:pic>
    </p:spTree>
    <p:extLst>
      <p:ext uri="{BB962C8B-B14F-4D97-AF65-F5344CB8AC3E}">
        <p14:creationId xmlns:p14="http://schemas.microsoft.com/office/powerpoint/2010/main" val="2834530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29"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8" name="Imagen 7"/>
          <p:cNvPicPr>
            <a:picLocks noChangeAspect="1"/>
          </p:cNvPicPr>
          <p:nvPr/>
        </p:nvPicPr>
        <p:blipFill>
          <a:blip r:embed="rId6"/>
          <a:stretch>
            <a:fillRect/>
          </a:stretch>
        </p:blipFill>
        <p:spPr>
          <a:xfrm>
            <a:off x="-12774" y="1178065"/>
            <a:ext cx="1201016" cy="4706520"/>
          </a:xfrm>
          <a:prstGeom prst="rect">
            <a:avLst/>
          </a:prstGeom>
        </p:spPr>
      </p:pic>
      <p:sp>
        <p:nvSpPr>
          <p:cNvPr id="9" name="Título 5"/>
          <p:cNvSpPr txBox="1">
            <a:spLocks/>
          </p:cNvSpPr>
          <p:nvPr/>
        </p:nvSpPr>
        <p:spPr>
          <a:xfrm>
            <a:off x="1188243" y="892286"/>
            <a:ext cx="7215944"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smtClean="0">
                <a:solidFill>
                  <a:schemeClr val="accent6"/>
                </a:solidFill>
                <a:latin typeface="Bookman Old Style" panose="02050604050505020204" pitchFamily="18" charset="0"/>
                <a:ea typeface="+mn-ea"/>
                <a:cs typeface="Arial" panose="020B0604020202020204" pitchFamily="34" charset="0"/>
              </a:rPr>
              <a:t>PRESENCIA DE LAS CAJAS DE COMPENSACIÓN FAMILIAR POR REGIONES</a:t>
            </a:r>
            <a:endParaRPr lang="es-CO" sz="2400" b="1" dirty="0">
              <a:solidFill>
                <a:schemeClr val="accent6"/>
              </a:solidFill>
              <a:latin typeface="Bookman Old Style" panose="02050604050505020204" pitchFamily="18" charset="0"/>
              <a:ea typeface="+mn-ea"/>
              <a:cs typeface="Arial" panose="020B0604020202020204" pitchFamily="34" charset="0"/>
            </a:endParaRPr>
          </a:p>
        </p:txBody>
      </p:sp>
      <p:pic>
        <p:nvPicPr>
          <p:cNvPr id="10" name="Marcador de contenido 9"/>
          <p:cNvPicPr>
            <a:picLocks noGrp="1" noChangeAspect="1"/>
          </p:cNvPicPr>
          <p:nvPr>
            <p:ph idx="1"/>
          </p:nvPr>
        </p:nvPicPr>
        <p:blipFill>
          <a:blip r:embed="rId7"/>
          <a:stretch>
            <a:fillRect/>
          </a:stretch>
        </p:blipFill>
        <p:spPr>
          <a:xfrm>
            <a:off x="2706319" y="1600200"/>
            <a:ext cx="3731361" cy="4525963"/>
          </a:xfrm>
          <a:prstGeom prst="rect">
            <a:avLst/>
          </a:prstGeom>
        </p:spPr>
      </p:pic>
      <p:sp>
        <p:nvSpPr>
          <p:cNvPr id="15" name="Título 5"/>
          <p:cNvSpPr txBox="1">
            <a:spLocks/>
          </p:cNvSpPr>
          <p:nvPr/>
        </p:nvSpPr>
        <p:spPr>
          <a:xfrm>
            <a:off x="5445600" y="2200422"/>
            <a:ext cx="2399058"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1600" b="1" dirty="0" smtClean="0">
                <a:solidFill>
                  <a:schemeClr val="accent4">
                    <a:lumMod val="60000"/>
                    <a:lumOff val="40000"/>
                  </a:schemeClr>
                </a:solidFill>
                <a:latin typeface="Bookman Old Style" panose="02050604050505020204" pitchFamily="18" charset="0"/>
                <a:ea typeface="+mn-ea"/>
                <a:cs typeface="Arial" panose="020B0604020202020204" pitchFamily="34" charset="0"/>
              </a:rPr>
              <a:t>Región Caribe</a:t>
            </a:r>
          </a:p>
          <a:p>
            <a:r>
              <a:rPr lang="es-CO" sz="1600" b="1" dirty="0" smtClean="0">
                <a:solidFill>
                  <a:schemeClr val="accent4">
                    <a:lumMod val="60000"/>
                    <a:lumOff val="40000"/>
                  </a:schemeClr>
                </a:solidFill>
                <a:latin typeface="Bookman Old Style" panose="02050604050505020204" pitchFamily="18" charset="0"/>
                <a:ea typeface="+mn-ea"/>
                <a:cs typeface="Arial" panose="020B0604020202020204" pitchFamily="34" charset="0"/>
              </a:rPr>
              <a:t>11 CCF</a:t>
            </a:r>
            <a:endParaRPr lang="es-CO" sz="1600" b="1" dirty="0">
              <a:solidFill>
                <a:schemeClr val="accent4">
                  <a:lumMod val="60000"/>
                  <a:lumOff val="40000"/>
                </a:schemeClr>
              </a:solidFill>
              <a:latin typeface="Bookman Old Style" panose="02050604050505020204" pitchFamily="18" charset="0"/>
              <a:ea typeface="+mn-ea"/>
              <a:cs typeface="Arial" panose="020B0604020202020204" pitchFamily="34" charset="0"/>
            </a:endParaRPr>
          </a:p>
        </p:txBody>
      </p:sp>
      <p:sp>
        <p:nvSpPr>
          <p:cNvPr id="16" name="Título 5"/>
          <p:cNvSpPr txBox="1">
            <a:spLocks/>
          </p:cNvSpPr>
          <p:nvPr/>
        </p:nvSpPr>
        <p:spPr>
          <a:xfrm>
            <a:off x="5709977" y="4941168"/>
            <a:ext cx="3623195"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1600" b="1" dirty="0" smtClean="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Región Orinoquía y Amazonia</a:t>
            </a:r>
          </a:p>
          <a:p>
            <a:r>
              <a:rPr lang="es-CO" sz="1600" b="1" dirty="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5</a:t>
            </a:r>
            <a:r>
              <a:rPr lang="es-CO" sz="1600" b="1" dirty="0" smtClean="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 CCF</a:t>
            </a:r>
            <a:endParaRPr lang="es-CO" sz="1600" b="1" dirty="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endParaRPr>
          </a:p>
        </p:txBody>
      </p:sp>
      <p:sp>
        <p:nvSpPr>
          <p:cNvPr id="17" name="Título 5"/>
          <p:cNvSpPr txBox="1">
            <a:spLocks/>
          </p:cNvSpPr>
          <p:nvPr/>
        </p:nvSpPr>
        <p:spPr>
          <a:xfrm>
            <a:off x="1154756" y="3039677"/>
            <a:ext cx="2412167"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1600" b="1" dirty="0" smtClean="0">
                <a:solidFill>
                  <a:schemeClr val="accent3">
                    <a:lumMod val="75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Región Pacífico</a:t>
            </a:r>
          </a:p>
          <a:p>
            <a:r>
              <a:rPr lang="es-CO" sz="1600" b="1" dirty="0">
                <a:solidFill>
                  <a:schemeClr val="accent3">
                    <a:lumMod val="75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5</a:t>
            </a:r>
            <a:r>
              <a:rPr lang="es-CO" sz="1600" b="1" dirty="0" smtClean="0">
                <a:solidFill>
                  <a:schemeClr val="accent3">
                    <a:lumMod val="75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 CCF</a:t>
            </a:r>
            <a:endParaRPr lang="es-CO" sz="1600" b="1" dirty="0">
              <a:solidFill>
                <a:schemeClr val="accent3">
                  <a:lumMod val="75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endParaRPr>
          </a:p>
        </p:txBody>
      </p:sp>
      <p:sp>
        <p:nvSpPr>
          <p:cNvPr id="18" name="Título 5"/>
          <p:cNvSpPr txBox="1">
            <a:spLocks/>
          </p:cNvSpPr>
          <p:nvPr/>
        </p:nvSpPr>
        <p:spPr>
          <a:xfrm>
            <a:off x="5879847" y="3633032"/>
            <a:ext cx="3283454"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1600" b="1" dirty="0" smtClean="0">
                <a:solidFill>
                  <a:schemeClr val="accent5">
                    <a:lumMod val="60000"/>
                    <a:lumOff val="40000"/>
                  </a:schemeClr>
                </a:solidFill>
                <a:latin typeface="Bookman Old Style" panose="02050604050505020204" pitchFamily="18" charset="0"/>
                <a:ea typeface="+mn-ea"/>
                <a:cs typeface="Arial" panose="020B0604020202020204" pitchFamily="34" charset="0"/>
              </a:rPr>
              <a:t>Región Oriente</a:t>
            </a:r>
          </a:p>
          <a:p>
            <a:r>
              <a:rPr lang="es-CO" sz="1600" b="1" dirty="0" smtClean="0">
                <a:solidFill>
                  <a:schemeClr val="accent5">
                    <a:lumMod val="60000"/>
                    <a:lumOff val="40000"/>
                  </a:schemeClr>
                </a:solidFill>
                <a:latin typeface="Bookman Old Style" panose="02050604050505020204" pitchFamily="18" charset="0"/>
                <a:ea typeface="+mn-ea"/>
                <a:cs typeface="Arial" panose="020B0604020202020204" pitchFamily="34" charset="0"/>
              </a:rPr>
              <a:t>11 CCF </a:t>
            </a:r>
            <a:endParaRPr lang="es-CO" sz="1600" b="1" dirty="0">
              <a:solidFill>
                <a:schemeClr val="accent5">
                  <a:lumMod val="60000"/>
                  <a:lumOff val="40000"/>
                </a:schemeClr>
              </a:solidFill>
              <a:latin typeface="Bookman Old Style" panose="02050604050505020204" pitchFamily="18" charset="0"/>
              <a:ea typeface="+mn-ea"/>
              <a:cs typeface="Arial" panose="020B0604020202020204" pitchFamily="34" charset="0"/>
            </a:endParaRPr>
          </a:p>
        </p:txBody>
      </p:sp>
      <p:sp>
        <p:nvSpPr>
          <p:cNvPr id="19" name="Título 5"/>
          <p:cNvSpPr txBox="1">
            <a:spLocks/>
          </p:cNvSpPr>
          <p:nvPr/>
        </p:nvSpPr>
        <p:spPr>
          <a:xfrm>
            <a:off x="588081" y="4646101"/>
            <a:ext cx="3283454"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1600" b="1" dirty="0" smtClean="0">
                <a:solidFill>
                  <a:schemeClr val="accent3">
                    <a:lumMod val="60000"/>
                    <a:lumOff val="40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Región Centro</a:t>
            </a:r>
          </a:p>
          <a:p>
            <a:r>
              <a:rPr lang="es-CO" sz="1600" b="1" dirty="0" smtClean="0">
                <a:solidFill>
                  <a:schemeClr val="accent3">
                    <a:lumMod val="60000"/>
                    <a:lumOff val="40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11 CCF </a:t>
            </a:r>
            <a:endParaRPr lang="es-CO" sz="1600" b="1" dirty="0">
              <a:solidFill>
                <a:schemeClr val="accent3">
                  <a:lumMod val="60000"/>
                  <a:lumOff val="40000"/>
                </a:schemeClr>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endParaRPr>
          </a:p>
        </p:txBody>
      </p:sp>
    </p:spTree>
    <p:extLst>
      <p:ext uri="{BB962C8B-B14F-4D97-AF65-F5344CB8AC3E}">
        <p14:creationId xmlns:p14="http://schemas.microsoft.com/office/powerpoint/2010/main" val="3329983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7384"/>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8" name="Imagen 7"/>
          <p:cNvPicPr>
            <a:picLocks noChangeAspect="1"/>
          </p:cNvPicPr>
          <p:nvPr/>
        </p:nvPicPr>
        <p:blipFill>
          <a:blip r:embed="rId6"/>
          <a:stretch>
            <a:fillRect/>
          </a:stretch>
        </p:blipFill>
        <p:spPr>
          <a:xfrm>
            <a:off x="-12774" y="1178065"/>
            <a:ext cx="1201016" cy="4706520"/>
          </a:xfrm>
          <a:prstGeom prst="rect">
            <a:avLst/>
          </a:prstGeom>
        </p:spPr>
      </p:pic>
      <p:sp>
        <p:nvSpPr>
          <p:cNvPr id="9" name="Título 5"/>
          <p:cNvSpPr txBox="1">
            <a:spLocks/>
          </p:cNvSpPr>
          <p:nvPr/>
        </p:nvSpPr>
        <p:spPr>
          <a:xfrm>
            <a:off x="21668" y="1001527"/>
            <a:ext cx="9599860"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CO" sz="2400" b="1" dirty="0">
              <a:solidFill>
                <a:schemeClr val="accent6"/>
              </a:solidFill>
              <a:latin typeface="Bookman Old Style" panose="02050604050505020204" pitchFamily="18" charset="0"/>
              <a:ea typeface="+mn-ea"/>
              <a:cs typeface="Arial" panose="020B0604020202020204" pitchFamily="34" charset="0"/>
            </a:endParaRPr>
          </a:p>
        </p:txBody>
      </p:sp>
      <p:sp>
        <p:nvSpPr>
          <p:cNvPr id="6" name="Marcador de texto 5"/>
          <p:cNvSpPr>
            <a:spLocks noGrp="1"/>
          </p:cNvSpPr>
          <p:nvPr>
            <p:ph type="body" idx="1"/>
          </p:nvPr>
        </p:nvSpPr>
        <p:spPr>
          <a:xfrm rot="10800000" flipV="1">
            <a:off x="1462173" y="5733256"/>
            <a:ext cx="7772400" cy="208438"/>
          </a:xfrm>
        </p:spPr>
        <p:txBody>
          <a:bodyPr>
            <a:noAutofit/>
          </a:bodyPr>
          <a:lstStyle/>
          <a:p>
            <a:r>
              <a:rPr lang="es-CO" sz="1000" dirty="0" smtClean="0">
                <a:solidFill>
                  <a:schemeClr val="tx1"/>
                </a:solidFill>
              </a:rPr>
              <a:t>Cifras en miles de pesos</a:t>
            </a:r>
          </a:p>
          <a:p>
            <a:r>
              <a:rPr lang="es-CO" sz="1000" dirty="0">
                <a:solidFill>
                  <a:schemeClr val="tx1"/>
                </a:solidFill>
              </a:rPr>
              <a:t>Nota: * información micro dato</a:t>
            </a:r>
          </a:p>
          <a:p>
            <a:r>
              <a:rPr lang="es-CO" sz="1000" dirty="0">
                <a:solidFill>
                  <a:schemeClr val="tx1"/>
                </a:solidFill>
              </a:rPr>
              <a:t>Fuente: Años 2010 a 2013 Estadista SSF.</a:t>
            </a:r>
          </a:p>
          <a:p>
            <a:r>
              <a:rPr lang="es-CO" sz="1000" dirty="0">
                <a:solidFill>
                  <a:schemeClr val="tx1"/>
                </a:solidFill>
              </a:rPr>
              <a:t>Fuente: Años 2014 a 2017 aplicativo SIGER. Información en proceso de </a:t>
            </a:r>
            <a:r>
              <a:rPr lang="es-CO" sz="1000" dirty="0" smtClean="0">
                <a:solidFill>
                  <a:schemeClr val="tx1"/>
                </a:solidFill>
              </a:rPr>
              <a:t>validación</a:t>
            </a:r>
            <a:endParaRPr lang="es-CO" sz="1000" dirty="0">
              <a:solidFill>
                <a:schemeClr val="tx1"/>
              </a:solidFill>
            </a:endParaRPr>
          </a:p>
        </p:txBody>
      </p:sp>
      <p:graphicFrame>
        <p:nvGraphicFramePr>
          <p:cNvPr id="7" name="Tabla 6"/>
          <p:cNvGraphicFramePr>
            <a:graphicFrameLocks noGrp="1"/>
          </p:cNvGraphicFramePr>
          <p:nvPr/>
        </p:nvGraphicFramePr>
        <p:xfrm>
          <a:off x="1475656" y="1394429"/>
          <a:ext cx="7056782" cy="3679096"/>
        </p:xfrm>
        <a:graphic>
          <a:graphicData uri="http://schemas.openxmlformats.org/drawingml/2006/table">
            <a:tbl>
              <a:tblPr firstRow="1" firstCol="1" bandRow="1">
                <a:tableStyleId>{5C22544A-7EE6-4342-B048-85BDC9FD1C3A}</a:tableStyleId>
              </a:tblPr>
              <a:tblGrid>
                <a:gridCol w="902483"/>
                <a:gridCol w="1234976"/>
                <a:gridCol w="1009356"/>
                <a:gridCol w="1234976"/>
                <a:gridCol w="1009356"/>
                <a:gridCol w="1665635"/>
              </a:tblGrid>
              <a:tr h="490926">
                <a:tc>
                  <a:txBody>
                    <a:bodyPr/>
                    <a:lstStyle/>
                    <a:p>
                      <a:pPr>
                        <a:lnSpc>
                          <a:spcPct val="115000"/>
                        </a:lnSpc>
                        <a:spcAft>
                          <a:spcPts val="0"/>
                        </a:spcAft>
                      </a:pPr>
                      <a:r>
                        <a:rPr lang="es-CO" sz="11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15000"/>
                        </a:lnSpc>
                        <a:spcAft>
                          <a:spcPts val="0"/>
                        </a:spcAft>
                      </a:pPr>
                      <a:r>
                        <a:rPr lang="es-CO" sz="1100" dirty="0">
                          <a:effectLst/>
                        </a:rPr>
                        <a:t>ATENCIÓN INTEGRAL A LA NIÑEZ (AIN)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gridSpan="2">
                  <a:txBody>
                    <a:bodyPr/>
                    <a:lstStyle/>
                    <a:p>
                      <a:pPr algn="ctr">
                        <a:lnSpc>
                          <a:spcPct val="115000"/>
                        </a:lnSpc>
                        <a:spcAft>
                          <a:spcPts val="0"/>
                        </a:spcAft>
                      </a:pPr>
                      <a:r>
                        <a:rPr lang="es-CO" sz="1100">
                          <a:effectLst/>
                        </a:rPr>
                        <a:t>JORNADA ESCOLAR COMPLEMENTARIA (JEC)</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a:txBody>
                    <a:bodyPr/>
                    <a:lstStyle/>
                    <a:p>
                      <a:pPr algn="ctr">
                        <a:lnSpc>
                          <a:spcPct val="115000"/>
                        </a:lnSpc>
                        <a:spcAft>
                          <a:spcPts val="0"/>
                        </a:spcAft>
                      </a:pPr>
                      <a:r>
                        <a:rPr lang="es-CO" sz="1100">
                          <a:effectLst/>
                        </a:rPr>
                        <a:t>TOTAL FONIÑEZ</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979003">
                <a:tc>
                  <a:txBody>
                    <a:bodyPr/>
                    <a:lstStyle/>
                    <a:p>
                      <a:pPr algn="ctr">
                        <a:lnSpc>
                          <a:spcPct val="115000"/>
                        </a:lnSpc>
                        <a:spcAft>
                          <a:spcPts val="0"/>
                        </a:spcAft>
                      </a:pPr>
                      <a:r>
                        <a:rPr lang="es-CO" sz="1100">
                          <a:effectLst/>
                        </a:rPr>
                        <a:t>VIGENCIA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APROPIACIÓN OBLIGATORIA AIN (en miles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COBERTURA AIN (Personas)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APROPIACIÓN OBLIGATORIA JEC (en miles de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COBERTURA JEC (Personas  /Usos)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APROPIACIÓN AIN+JEC       (en miles de pesos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5463">
                <a:tc>
                  <a:txBody>
                    <a:bodyPr/>
                    <a:lstStyle/>
                    <a:p>
                      <a:pPr algn="ctr">
                        <a:lnSpc>
                          <a:spcPct val="115000"/>
                        </a:lnSpc>
                        <a:spcAft>
                          <a:spcPts val="0"/>
                        </a:spcAft>
                      </a:pPr>
                      <a:r>
                        <a:rPr lang="es-CO" sz="1100">
                          <a:effectLst/>
                        </a:rPr>
                        <a:t>2010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$84.248.361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222.591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$42.886.083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1.044.052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$127.134.444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5463">
                <a:tc>
                  <a:txBody>
                    <a:bodyPr/>
                    <a:lstStyle/>
                    <a:p>
                      <a:pPr algn="ctr">
                        <a:lnSpc>
                          <a:spcPct val="115000"/>
                        </a:lnSpc>
                        <a:spcAft>
                          <a:spcPts val="0"/>
                        </a:spcAft>
                      </a:pPr>
                      <a:r>
                        <a:rPr lang="es-CO" sz="1100">
                          <a:effectLst/>
                        </a:rPr>
                        <a:t>2011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$93.946.279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225.925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$49.940.326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665.643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143.886.605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5463">
                <a:tc>
                  <a:txBody>
                    <a:bodyPr/>
                    <a:lstStyle/>
                    <a:p>
                      <a:pPr algn="ctr">
                        <a:lnSpc>
                          <a:spcPct val="115000"/>
                        </a:lnSpc>
                        <a:spcAft>
                          <a:spcPts val="0"/>
                        </a:spcAft>
                      </a:pPr>
                      <a:r>
                        <a:rPr lang="es-CO" sz="1100">
                          <a:effectLst/>
                        </a:rPr>
                        <a:t>2012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$106.041.433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187.125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$51.996.547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1.320.302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158.037.980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5463">
                <a:tc>
                  <a:txBody>
                    <a:bodyPr/>
                    <a:lstStyle/>
                    <a:p>
                      <a:pPr algn="ctr">
                        <a:lnSpc>
                          <a:spcPct val="115000"/>
                        </a:lnSpc>
                        <a:spcAft>
                          <a:spcPts val="0"/>
                        </a:spcAft>
                      </a:pPr>
                      <a:r>
                        <a:rPr lang="es-CO" sz="1100">
                          <a:effectLst/>
                        </a:rPr>
                        <a:t>2013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$116.133.038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162.002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$65.959.507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581.450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182.092.545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5463">
                <a:tc>
                  <a:txBody>
                    <a:bodyPr/>
                    <a:lstStyle/>
                    <a:p>
                      <a:pPr algn="ctr">
                        <a:lnSpc>
                          <a:spcPct val="115000"/>
                        </a:lnSpc>
                        <a:spcAft>
                          <a:spcPts val="0"/>
                        </a:spcAft>
                      </a:pPr>
                      <a:r>
                        <a:rPr lang="es-CO" sz="1100">
                          <a:effectLst/>
                        </a:rPr>
                        <a:t>2014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$116.195.882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164.807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$89.985.614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810.762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206.181.496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5463">
                <a:tc>
                  <a:txBody>
                    <a:bodyPr/>
                    <a:lstStyle/>
                    <a:p>
                      <a:pPr algn="ctr">
                        <a:lnSpc>
                          <a:spcPct val="115000"/>
                        </a:lnSpc>
                        <a:spcAft>
                          <a:spcPts val="0"/>
                        </a:spcAft>
                      </a:pPr>
                      <a:r>
                        <a:rPr lang="es-CO" sz="1100">
                          <a:effectLst/>
                        </a:rPr>
                        <a:t>2015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$126.093.724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206.943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$94.518.437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968.393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220.612.161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5463">
                <a:tc>
                  <a:txBody>
                    <a:bodyPr/>
                    <a:lstStyle/>
                    <a:p>
                      <a:pPr algn="ctr">
                        <a:lnSpc>
                          <a:spcPct val="115000"/>
                        </a:lnSpc>
                        <a:spcAft>
                          <a:spcPts val="0"/>
                        </a:spcAft>
                      </a:pPr>
                      <a:r>
                        <a:rPr lang="es-CO" sz="1100">
                          <a:effectLst/>
                        </a:rPr>
                        <a:t>2016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$155.080.350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144.320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$87.161.507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317794*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242.241.857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90926">
                <a:tc>
                  <a:txBody>
                    <a:bodyPr/>
                    <a:lstStyle/>
                    <a:p>
                      <a:pPr algn="ctr">
                        <a:lnSpc>
                          <a:spcPct val="115000"/>
                        </a:lnSpc>
                        <a:spcAft>
                          <a:spcPts val="0"/>
                        </a:spcAft>
                      </a:pPr>
                      <a:r>
                        <a:rPr lang="es-CO" sz="1100" dirty="0">
                          <a:effectLst/>
                        </a:rPr>
                        <a:t>2017 A JUNIO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dirty="0">
                          <a:effectLst/>
                        </a:rPr>
                        <a:t>$106.442.461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141.308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$44.130.770*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a:effectLst/>
                        </a:rPr>
                        <a:t>196419*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100" dirty="0">
                          <a:effectLst/>
                        </a:rPr>
                        <a:t>150.573.231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4" name="Título 5"/>
          <p:cNvSpPr txBox="1">
            <a:spLocks/>
          </p:cNvSpPr>
          <p:nvPr/>
        </p:nvSpPr>
        <p:spPr>
          <a:xfrm>
            <a:off x="1188243" y="892286"/>
            <a:ext cx="7215944"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smtClean="0">
                <a:solidFill>
                  <a:schemeClr val="accent6"/>
                </a:solidFill>
                <a:latin typeface="Bookman Old Style" panose="02050604050505020204" pitchFamily="18" charset="0"/>
                <a:ea typeface="+mn-ea"/>
                <a:cs typeface="Arial" panose="020B0604020202020204" pitchFamily="34" charset="0"/>
              </a:rPr>
              <a:t>FONIÑEZ </a:t>
            </a:r>
            <a:endParaRPr lang="es-CO" sz="2400" b="1" dirty="0">
              <a:solidFill>
                <a:schemeClr val="accent6"/>
              </a:solidFill>
              <a:latin typeface="Bookman Old Style" panose="02050604050505020204" pitchFamily="18" charset="0"/>
              <a:ea typeface="+mn-ea"/>
              <a:cs typeface="Arial" panose="020B0604020202020204" pitchFamily="34" charset="0"/>
            </a:endParaRPr>
          </a:p>
        </p:txBody>
      </p:sp>
    </p:spTree>
    <p:extLst>
      <p:ext uri="{BB962C8B-B14F-4D97-AF65-F5344CB8AC3E}">
        <p14:creationId xmlns:p14="http://schemas.microsoft.com/office/powerpoint/2010/main" val="3665567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8" name="Imagen 7"/>
          <p:cNvPicPr>
            <a:picLocks noChangeAspect="1"/>
          </p:cNvPicPr>
          <p:nvPr/>
        </p:nvPicPr>
        <p:blipFill>
          <a:blip r:embed="rId6"/>
          <a:stretch>
            <a:fillRect/>
          </a:stretch>
        </p:blipFill>
        <p:spPr>
          <a:xfrm>
            <a:off x="-12774" y="1178065"/>
            <a:ext cx="1201016" cy="4706520"/>
          </a:xfrm>
          <a:prstGeom prst="rect">
            <a:avLst/>
          </a:prstGeom>
        </p:spPr>
      </p:pic>
      <p:sp>
        <p:nvSpPr>
          <p:cNvPr id="9" name="Título 5"/>
          <p:cNvSpPr txBox="1">
            <a:spLocks/>
          </p:cNvSpPr>
          <p:nvPr/>
        </p:nvSpPr>
        <p:spPr>
          <a:xfrm>
            <a:off x="21668" y="1001527"/>
            <a:ext cx="9599860"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smtClean="0">
                <a:solidFill>
                  <a:schemeClr val="accent6"/>
                </a:solidFill>
                <a:latin typeface="Bookman Old Style" panose="02050604050505020204" pitchFamily="18" charset="0"/>
                <a:ea typeface="+mn-ea"/>
                <a:cs typeface="Arial" panose="020B0604020202020204" pitchFamily="34" charset="0"/>
              </a:rPr>
              <a:t>CAJA DE COMPENSACIÓN FAMILIAR DE AMAZONAS CAFAMAZ</a:t>
            </a:r>
            <a:endParaRPr lang="es-CO" sz="2400" b="1" dirty="0">
              <a:solidFill>
                <a:schemeClr val="accent6"/>
              </a:solidFill>
              <a:latin typeface="Bookman Old Style" panose="02050604050505020204" pitchFamily="18" charset="0"/>
              <a:ea typeface="+mn-ea"/>
              <a:cs typeface="Arial" panose="020B0604020202020204" pitchFamily="34" charset="0"/>
            </a:endParaRPr>
          </a:p>
        </p:txBody>
      </p:sp>
      <p:sp>
        <p:nvSpPr>
          <p:cNvPr id="6" name="Marcador de texto 5"/>
          <p:cNvSpPr>
            <a:spLocks noGrp="1"/>
          </p:cNvSpPr>
          <p:nvPr>
            <p:ph type="body" idx="1"/>
          </p:nvPr>
        </p:nvSpPr>
        <p:spPr>
          <a:xfrm rot="10800000" flipV="1">
            <a:off x="1315306" y="4468635"/>
            <a:ext cx="7772400" cy="208438"/>
          </a:xfrm>
        </p:spPr>
        <p:txBody>
          <a:bodyPr>
            <a:normAutofit fontScale="62500" lnSpcReduction="20000"/>
          </a:bodyPr>
          <a:lstStyle/>
          <a:p>
            <a:r>
              <a:rPr lang="es-CO" sz="1400" dirty="0" smtClean="0">
                <a:solidFill>
                  <a:schemeClr val="tx1"/>
                </a:solidFill>
              </a:rPr>
              <a:t>Cifras en miles de pesos</a:t>
            </a:r>
            <a:endParaRPr lang="es-CO" sz="1400" dirty="0">
              <a:solidFill>
                <a:schemeClr val="tx1"/>
              </a:solidFill>
            </a:endParaRPr>
          </a:p>
        </p:txBody>
      </p:sp>
      <p:graphicFrame>
        <p:nvGraphicFramePr>
          <p:cNvPr id="4" name="Marcador de contenido 3"/>
          <p:cNvGraphicFramePr>
            <a:graphicFrameLocks noGrp="1"/>
          </p:cNvGraphicFramePr>
          <p:nvPr>
            <p:ph idx="4294967295"/>
          </p:nvPr>
        </p:nvGraphicFramePr>
        <p:xfrm>
          <a:off x="1332074" y="1784985"/>
          <a:ext cx="5180170" cy="2656840"/>
        </p:xfrm>
        <a:graphic>
          <a:graphicData uri="http://schemas.openxmlformats.org/drawingml/2006/table">
            <a:tbl>
              <a:tblPr firstRow="1" bandRow="1">
                <a:tableStyleId>{5C22544A-7EE6-4342-B048-85BDC9FD1C3A}</a:tableStyleId>
              </a:tblPr>
              <a:tblGrid>
                <a:gridCol w="1036034"/>
                <a:gridCol w="1036034"/>
                <a:gridCol w="1036034"/>
                <a:gridCol w="1036034"/>
                <a:gridCol w="1036034"/>
              </a:tblGrid>
              <a:tr h="370840">
                <a:tc>
                  <a:txBody>
                    <a:bodyPr/>
                    <a:lstStyle/>
                    <a:p>
                      <a:pPr algn="ctr"/>
                      <a:r>
                        <a:rPr lang="es-CO" sz="1200" dirty="0" smtClean="0"/>
                        <a:t>Concepto</a:t>
                      </a:r>
                      <a:endParaRPr lang="es-CO" sz="1200" dirty="0"/>
                    </a:p>
                  </a:txBody>
                  <a:tcPr/>
                </a:tc>
                <a:tc>
                  <a:txBody>
                    <a:bodyPr/>
                    <a:lstStyle/>
                    <a:p>
                      <a:pPr algn="ctr"/>
                      <a:r>
                        <a:rPr lang="es-CO" sz="1200" dirty="0" smtClean="0"/>
                        <a:t>Vigencia 2014</a:t>
                      </a:r>
                      <a:endParaRPr lang="es-CO" sz="1200" dirty="0"/>
                    </a:p>
                  </a:txBody>
                  <a:tcPr/>
                </a:tc>
                <a:tc>
                  <a:txBody>
                    <a:bodyPr/>
                    <a:lstStyle/>
                    <a:p>
                      <a:pPr algn="ctr"/>
                      <a:r>
                        <a:rPr lang="es-CO" sz="1200" dirty="0" smtClean="0"/>
                        <a:t>Vigencia 2015</a:t>
                      </a:r>
                      <a:endParaRPr lang="es-CO" sz="1200" dirty="0"/>
                    </a:p>
                  </a:txBody>
                  <a:tcPr/>
                </a:tc>
                <a:tc>
                  <a:txBody>
                    <a:bodyPr/>
                    <a:lstStyle/>
                    <a:p>
                      <a:pPr algn="ctr"/>
                      <a:r>
                        <a:rPr lang="es-CO" sz="1200" dirty="0" smtClean="0"/>
                        <a:t>Vigencia 2016</a:t>
                      </a:r>
                      <a:endParaRPr lang="es-CO" sz="1200" dirty="0"/>
                    </a:p>
                  </a:txBody>
                  <a:tcPr/>
                </a:tc>
                <a:tc>
                  <a:txBody>
                    <a:bodyPr/>
                    <a:lstStyle/>
                    <a:p>
                      <a:pPr algn="ctr"/>
                      <a:r>
                        <a:rPr lang="es-CO" sz="1200" dirty="0" smtClean="0"/>
                        <a:t>Septiembre</a:t>
                      </a:r>
                      <a:r>
                        <a:rPr lang="es-CO" sz="1200" baseline="0" dirty="0" smtClean="0"/>
                        <a:t> </a:t>
                      </a:r>
                    </a:p>
                    <a:p>
                      <a:pPr algn="ctr"/>
                      <a:r>
                        <a:rPr lang="es-CO" sz="1200" dirty="0" smtClean="0"/>
                        <a:t>2017</a:t>
                      </a:r>
                      <a:endParaRPr lang="es-CO" sz="1200" dirty="0"/>
                    </a:p>
                  </a:txBody>
                  <a:tcPr/>
                </a:tc>
              </a:tr>
              <a:tr h="370840">
                <a:tc>
                  <a:txBody>
                    <a:bodyPr/>
                    <a:lstStyle/>
                    <a:p>
                      <a:pPr algn="ctr"/>
                      <a:r>
                        <a:rPr lang="es-CO" sz="1200" dirty="0" smtClean="0"/>
                        <a:t>Aportes 4%</a:t>
                      </a:r>
                      <a:endParaRPr lang="es-CO" sz="1200" dirty="0"/>
                    </a:p>
                  </a:txBody>
                  <a:tcPr/>
                </a:tc>
                <a:tc>
                  <a:txBody>
                    <a:bodyPr/>
                    <a:lstStyle/>
                    <a:p>
                      <a:pPr algn="ctr"/>
                      <a:r>
                        <a:rPr lang="es-CO" sz="1200" dirty="0" smtClean="0"/>
                        <a:t>$3.207.733</a:t>
                      </a:r>
                      <a:endParaRPr lang="es-CO" sz="1200" dirty="0"/>
                    </a:p>
                  </a:txBody>
                  <a:tcPr/>
                </a:tc>
                <a:tc>
                  <a:txBody>
                    <a:bodyPr/>
                    <a:lstStyle/>
                    <a:p>
                      <a:pPr algn="ctr"/>
                      <a:r>
                        <a:rPr lang="es-CO" sz="1200" dirty="0" smtClean="0"/>
                        <a:t>$3.689.649</a:t>
                      </a:r>
                      <a:endParaRPr lang="es-CO" sz="1200" dirty="0"/>
                    </a:p>
                  </a:txBody>
                  <a:tcPr/>
                </a:tc>
                <a:tc>
                  <a:txBody>
                    <a:bodyPr/>
                    <a:lstStyle/>
                    <a:p>
                      <a:pPr algn="ctr"/>
                      <a:r>
                        <a:rPr lang="es-CO" sz="1200" dirty="0" smtClean="0"/>
                        <a:t>$4.054.885</a:t>
                      </a:r>
                      <a:endParaRPr lang="es-CO" sz="1200" dirty="0"/>
                    </a:p>
                  </a:txBody>
                  <a:tcPr/>
                </a:tc>
                <a:tc>
                  <a:txBody>
                    <a:bodyPr/>
                    <a:lstStyle/>
                    <a:p>
                      <a:pPr algn="ctr"/>
                      <a:r>
                        <a:rPr lang="es-CO" sz="1200" dirty="0" smtClean="0"/>
                        <a:t>$3.153.353</a:t>
                      </a:r>
                      <a:endParaRPr lang="es-CO" sz="1200" dirty="0"/>
                    </a:p>
                  </a:txBody>
                  <a:tcPr/>
                </a:tc>
              </a:tr>
              <a:tr h="370840">
                <a:tc>
                  <a:txBody>
                    <a:bodyPr/>
                    <a:lstStyle/>
                    <a:p>
                      <a:pPr algn="ctr"/>
                      <a:r>
                        <a:rPr lang="es-CO" sz="1200" dirty="0" smtClean="0"/>
                        <a:t>Empresas afiliadas</a:t>
                      </a:r>
                      <a:endParaRPr lang="es-CO" sz="1200" dirty="0"/>
                    </a:p>
                  </a:txBody>
                  <a:tcPr/>
                </a:tc>
                <a:tc>
                  <a:txBody>
                    <a:bodyPr/>
                    <a:lstStyle/>
                    <a:p>
                      <a:pPr algn="ctr"/>
                      <a:r>
                        <a:rPr lang="es-CO" sz="1200" dirty="0" smtClean="0"/>
                        <a:t>816</a:t>
                      </a:r>
                      <a:endParaRPr lang="es-CO" sz="1200" dirty="0"/>
                    </a:p>
                  </a:txBody>
                  <a:tcPr/>
                </a:tc>
                <a:tc>
                  <a:txBody>
                    <a:bodyPr/>
                    <a:lstStyle/>
                    <a:p>
                      <a:pPr algn="ctr"/>
                      <a:r>
                        <a:rPr lang="es-CO" sz="1200" dirty="0" smtClean="0"/>
                        <a:t>832</a:t>
                      </a:r>
                      <a:endParaRPr lang="es-CO" sz="1200" dirty="0"/>
                    </a:p>
                  </a:txBody>
                  <a:tcPr/>
                </a:tc>
                <a:tc>
                  <a:txBody>
                    <a:bodyPr/>
                    <a:lstStyle/>
                    <a:p>
                      <a:pPr algn="ctr"/>
                      <a:r>
                        <a:rPr lang="es-CO" sz="1200" dirty="0" smtClean="0"/>
                        <a:t>637</a:t>
                      </a:r>
                      <a:endParaRPr lang="es-CO" sz="1200" dirty="0"/>
                    </a:p>
                  </a:txBody>
                  <a:tcPr/>
                </a:tc>
                <a:tc>
                  <a:txBody>
                    <a:bodyPr/>
                    <a:lstStyle/>
                    <a:p>
                      <a:pPr algn="ctr"/>
                      <a:r>
                        <a:rPr lang="es-CO" sz="1200" dirty="0" smtClean="0"/>
                        <a:t>731</a:t>
                      </a:r>
                      <a:endParaRPr lang="es-CO" sz="1200" dirty="0"/>
                    </a:p>
                  </a:txBody>
                  <a:tcPr/>
                </a:tc>
              </a:tr>
              <a:tr h="370840">
                <a:tc>
                  <a:txBody>
                    <a:bodyPr/>
                    <a:lstStyle/>
                    <a:p>
                      <a:pPr algn="ctr"/>
                      <a:r>
                        <a:rPr lang="es-CO" sz="1200" dirty="0" smtClean="0"/>
                        <a:t>Trabajadores dependientes</a:t>
                      </a:r>
                      <a:endParaRPr lang="es-CO" sz="1200" dirty="0"/>
                    </a:p>
                  </a:txBody>
                  <a:tcPr/>
                </a:tc>
                <a:tc>
                  <a:txBody>
                    <a:bodyPr/>
                    <a:lstStyle/>
                    <a:p>
                      <a:pPr algn="ctr"/>
                      <a:r>
                        <a:rPr lang="es-CO" sz="1200" dirty="0" smtClean="0"/>
                        <a:t>4.846</a:t>
                      </a:r>
                      <a:endParaRPr lang="es-CO" sz="1200" dirty="0"/>
                    </a:p>
                  </a:txBody>
                  <a:tcPr/>
                </a:tc>
                <a:tc>
                  <a:txBody>
                    <a:bodyPr/>
                    <a:lstStyle/>
                    <a:p>
                      <a:pPr algn="ctr"/>
                      <a:r>
                        <a:rPr lang="es-CO" sz="1200" dirty="0" smtClean="0"/>
                        <a:t>5.601</a:t>
                      </a:r>
                      <a:endParaRPr lang="es-CO" sz="1200" dirty="0"/>
                    </a:p>
                  </a:txBody>
                  <a:tcPr/>
                </a:tc>
                <a:tc>
                  <a:txBody>
                    <a:bodyPr/>
                    <a:lstStyle/>
                    <a:p>
                      <a:pPr algn="ctr"/>
                      <a:r>
                        <a:rPr lang="es-CO" sz="1200" dirty="0" smtClean="0"/>
                        <a:t>5.533</a:t>
                      </a:r>
                      <a:endParaRPr lang="es-CO" sz="1200" dirty="0"/>
                    </a:p>
                  </a:txBody>
                  <a:tcPr/>
                </a:tc>
                <a:tc>
                  <a:txBody>
                    <a:bodyPr/>
                    <a:lstStyle/>
                    <a:p>
                      <a:pPr algn="ctr"/>
                      <a:r>
                        <a:rPr lang="es-CO" sz="1200" dirty="0" smtClean="0"/>
                        <a:t>5.999</a:t>
                      </a:r>
                      <a:endParaRPr lang="es-CO" sz="1200" dirty="0"/>
                    </a:p>
                  </a:txBody>
                  <a:tcPr/>
                </a:tc>
              </a:tr>
              <a:tr h="370840">
                <a:tc>
                  <a:txBody>
                    <a:bodyPr/>
                    <a:lstStyle/>
                    <a:p>
                      <a:pPr algn="ctr"/>
                      <a:r>
                        <a:rPr lang="es-CO" sz="1200" dirty="0" smtClean="0"/>
                        <a:t>Personas a cargo</a:t>
                      </a:r>
                      <a:endParaRPr lang="es-CO" sz="1200" dirty="0"/>
                    </a:p>
                  </a:txBody>
                  <a:tcPr/>
                </a:tc>
                <a:tc>
                  <a:txBody>
                    <a:bodyPr/>
                    <a:lstStyle/>
                    <a:p>
                      <a:pPr algn="ctr"/>
                      <a:r>
                        <a:rPr lang="es-CO" sz="1200" dirty="0" smtClean="0"/>
                        <a:t>10.584</a:t>
                      </a:r>
                      <a:endParaRPr lang="es-CO" sz="1200" dirty="0"/>
                    </a:p>
                  </a:txBody>
                  <a:tcPr/>
                </a:tc>
                <a:tc>
                  <a:txBody>
                    <a:bodyPr/>
                    <a:lstStyle/>
                    <a:p>
                      <a:pPr algn="ctr"/>
                      <a:r>
                        <a:rPr lang="es-CO" sz="1200" dirty="0" smtClean="0"/>
                        <a:t>12.062</a:t>
                      </a:r>
                      <a:endParaRPr lang="es-CO" sz="1200" dirty="0"/>
                    </a:p>
                  </a:txBody>
                  <a:tcPr/>
                </a:tc>
                <a:tc>
                  <a:txBody>
                    <a:bodyPr/>
                    <a:lstStyle/>
                    <a:p>
                      <a:pPr algn="ctr"/>
                      <a:r>
                        <a:rPr lang="es-CO" sz="1200" dirty="0" smtClean="0"/>
                        <a:t>12.864</a:t>
                      </a:r>
                      <a:endParaRPr lang="es-CO" sz="1200" dirty="0"/>
                    </a:p>
                  </a:txBody>
                  <a:tcPr/>
                </a:tc>
                <a:tc>
                  <a:txBody>
                    <a:bodyPr/>
                    <a:lstStyle/>
                    <a:p>
                      <a:pPr algn="ctr"/>
                      <a:r>
                        <a:rPr lang="es-CO" sz="1200" dirty="0" smtClean="0"/>
                        <a:t>14.066</a:t>
                      </a:r>
                      <a:endParaRPr lang="es-CO" sz="1200" dirty="0"/>
                    </a:p>
                  </a:txBody>
                  <a:tcPr/>
                </a:tc>
              </a:tr>
              <a:tr h="370840">
                <a:tc>
                  <a:txBody>
                    <a:bodyPr/>
                    <a:lstStyle/>
                    <a:p>
                      <a:pPr algn="ctr"/>
                      <a:r>
                        <a:rPr lang="es-CO" sz="1200" dirty="0" smtClean="0"/>
                        <a:t>Población cubierta</a:t>
                      </a:r>
                      <a:endParaRPr lang="es-CO" sz="1200" dirty="0"/>
                    </a:p>
                  </a:txBody>
                  <a:tcPr/>
                </a:tc>
                <a:tc>
                  <a:txBody>
                    <a:bodyPr/>
                    <a:lstStyle/>
                    <a:p>
                      <a:pPr algn="ctr"/>
                      <a:r>
                        <a:rPr lang="es-CO" sz="1200" dirty="0" smtClean="0"/>
                        <a:t>49.299</a:t>
                      </a:r>
                      <a:endParaRPr lang="es-CO" sz="1200" dirty="0"/>
                    </a:p>
                  </a:txBody>
                  <a:tcPr/>
                </a:tc>
                <a:tc>
                  <a:txBody>
                    <a:bodyPr/>
                    <a:lstStyle/>
                    <a:p>
                      <a:pPr algn="ctr"/>
                      <a:r>
                        <a:rPr lang="es-CO" sz="1200" dirty="0" smtClean="0"/>
                        <a:t>33.791</a:t>
                      </a:r>
                      <a:endParaRPr lang="es-CO" sz="1200" dirty="0"/>
                    </a:p>
                  </a:txBody>
                  <a:tcPr/>
                </a:tc>
                <a:tc>
                  <a:txBody>
                    <a:bodyPr/>
                    <a:lstStyle/>
                    <a:p>
                      <a:pPr algn="ctr"/>
                      <a:r>
                        <a:rPr lang="es-CO" sz="1200" dirty="0" smtClean="0"/>
                        <a:t>35.826</a:t>
                      </a:r>
                      <a:endParaRPr lang="es-CO" sz="1200" dirty="0"/>
                    </a:p>
                  </a:txBody>
                  <a:tcPr/>
                </a:tc>
                <a:tc>
                  <a:txBody>
                    <a:bodyPr/>
                    <a:lstStyle/>
                    <a:p>
                      <a:pPr algn="ctr"/>
                      <a:r>
                        <a:rPr lang="es-CO" sz="1200" dirty="0" smtClean="0"/>
                        <a:t>49.480</a:t>
                      </a:r>
                      <a:endParaRPr lang="es-CO" sz="1200" dirty="0"/>
                    </a:p>
                  </a:txBody>
                  <a:tcPr/>
                </a:tc>
              </a:tr>
            </a:tbl>
          </a:graphicData>
        </a:graphic>
      </p:graphicFrame>
      <p:pic>
        <p:nvPicPr>
          <p:cNvPr id="3" name="Imagen 2"/>
          <p:cNvPicPr>
            <a:picLocks noChangeAspect="1"/>
          </p:cNvPicPr>
          <p:nvPr/>
        </p:nvPicPr>
        <p:blipFill>
          <a:blip r:embed="rId7"/>
          <a:stretch>
            <a:fillRect/>
          </a:stretch>
        </p:blipFill>
        <p:spPr>
          <a:xfrm>
            <a:off x="6573436" y="2452622"/>
            <a:ext cx="2268253" cy="1903482"/>
          </a:xfrm>
          <a:prstGeom prst="rect">
            <a:avLst/>
          </a:prstGeom>
        </p:spPr>
      </p:pic>
    </p:spTree>
    <p:extLst>
      <p:ext uri="{BB962C8B-B14F-4D97-AF65-F5344CB8AC3E}">
        <p14:creationId xmlns:p14="http://schemas.microsoft.com/office/powerpoint/2010/main" val="1087114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5" y="1017167"/>
            <a:ext cx="7768628" cy="5016758"/>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sz="3200" b="1" i="1" dirty="0" smtClean="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endParaRPr lang="es-CO" sz="3200"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600" b="1" i="1" dirty="0" smtClean="0">
                <a:solidFill>
                  <a:schemeClr val="accent6"/>
                </a:solidFill>
                <a:effectLst>
                  <a:outerShdw blurRad="38100" dist="38100" dir="2700000" algn="tl">
                    <a:srgbClr val="000000">
                      <a:alpha val="43137"/>
                    </a:srgbClr>
                  </a:outerShdw>
                </a:effectLst>
                <a:latin typeface="Chiller" panose="04020404031007020602" pitchFamily="82" charset="0"/>
              </a:rPr>
              <a:t>Colombia</a:t>
            </a:r>
          </a:p>
          <a:p>
            <a:pPr algn="ctr"/>
            <a:endParaRPr lang="es-CO" sz="44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dirty="0">
                <a:solidFill>
                  <a:srgbClr val="0000FF"/>
                </a:solidFill>
                <a:latin typeface="Chiller" panose="04020404031007020602" pitchFamily="82" charset="0"/>
              </a:rPr>
              <a:t>Es un partido de fútbol</a:t>
            </a:r>
            <a:r>
              <a:rPr lang="es-CO" sz="6000" dirty="0" smtClean="0">
                <a:solidFill>
                  <a:srgbClr val="0000FF"/>
                </a:solidFill>
                <a:latin typeface="Chiller" panose="04020404031007020602" pitchFamily="82" charset="0"/>
              </a:rPr>
              <a:t>. </a:t>
            </a:r>
          </a:p>
          <a:p>
            <a:pPr algn="ctr"/>
            <a:r>
              <a:rPr lang="es-CO" sz="3200" dirty="0" smtClean="0">
                <a:solidFill>
                  <a:srgbClr val="0000FF"/>
                </a:solidFill>
                <a:latin typeface="Chiller" panose="04020404031007020602" pitchFamily="82" charset="0"/>
              </a:rPr>
              <a:t>(</a:t>
            </a:r>
            <a:r>
              <a:rPr lang="es-CO" sz="3200" dirty="0">
                <a:solidFill>
                  <a:srgbClr val="0000FF"/>
                </a:solidFill>
                <a:latin typeface="Chiller" panose="04020404031007020602" pitchFamily="82" charset="0"/>
              </a:rPr>
              <a:t>Diego Alejandro Giraldo, 8 años</a:t>
            </a:r>
            <a:r>
              <a:rPr lang="es-CO" sz="3200" dirty="0" smtClean="0">
                <a:solidFill>
                  <a:srgbClr val="0000FF"/>
                </a:solidFill>
                <a:latin typeface="Chiller" panose="04020404031007020602" pitchFamily="82" charset="0"/>
              </a:rPr>
              <a:t>)</a:t>
            </a:r>
            <a:endParaRPr lang="es-CO" sz="3200" dirty="0">
              <a:solidFill>
                <a:srgbClr val="0000FF"/>
              </a:solidFill>
              <a:latin typeface="Chiller" panose="04020404031007020602" pitchFamily="82" charset="0"/>
            </a:endParaRPr>
          </a:p>
        </p:txBody>
      </p:sp>
    </p:spTree>
    <p:extLst>
      <p:ext uri="{BB962C8B-B14F-4D97-AF65-F5344CB8AC3E}">
        <p14:creationId xmlns:p14="http://schemas.microsoft.com/office/powerpoint/2010/main" val="2129409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8" name="Imagen 7"/>
          <p:cNvPicPr>
            <a:picLocks noChangeAspect="1"/>
          </p:cNvPicPr>
          <p:nvPr/>
        </p:nvPicPr>
        <p:blipFill>
          <a:blip r:embed="rId6"/>
          <a:stretch>
            <a:fillRect/>
          </a:stretch>
        </p:blipFill>
        <p:spPr>
          <a:xfrm>
            <a:off x="-12774" y="1178065"/>
            <a:ext cx="1201016" cy="4706520"/>
          </a:xfrm>
          <a:prstGeom prst="rect">
            <a:avLst/>
          </a:prstGeom>
        </p:spPr>
      </p:pic>
      <p:sp>
        <p:nvSpPr>
          <p:cNvPr id="9" name="Título 5"/>
          <p:cNvSpPr txBox="1">
            <a:spLocks/>
          </p:cNvSpPr>
          <p:nvPr/>
        </p:nvSpPr>
        <p:spPr>
          <a:xfrm>
            <a:off x="21668" y="1001527"/>
            <a:ext cx="9599860"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smtClean="0">
                <a:solidFill>
                  <a:schemeClr val="accent6"/>
                </a:solidFill>
                <a:latin typeface="Bookman Old Style" panose="02050604050505020204" pitchFamily="18" charset="0"/>
                <a:ea typeface="+mn-ea"/>
                <a:cs typeface="Arial" panose="020B0604020202020204" pitchFamily="34" charset="0"/>
              </a:rPr>
              <a:t>CAJA DE COMPENSACIÓN FAMILIAR DE AMAZONAS CAFAMAZ</a:t>
            </a:r>
            <a:endParaRPr lang="es-CO" sz="2400" b="1" dirty="0">
              <a:solidFill>
                <a:schemeClr val="accent6"/>
              </a:solidFill>
              <a:latin typeface="Bookman Old Style" panose="02050604050505020204" pitchFamily="18" charset="0"/>
              <a:ea typeface="+mn-ea"/>
              <a:cs typeface="Arial" panose="020B0604020202020204" pitchFamily="34" charset="0"/>
            </a:endParaRPr>
          </a:p>
        </p:txBody>
      </p:sp>
      <p:sp>
        <p:nvSpPr>
          <p:cNvPr id="6" name="Marcador de texto 5"/>
          <p:cNvSpPr>
            <a:spLocks noGrp="1"/>
          </p:cNvSpPr>
          <p:nvPr>
            <p:ph type="body" idx="1"/>
          </p:nvPr>
        </p:nvSpPr>
        <p:spPr>
          <a:xfrm rot="10800000" flipV="1">
            <a:off x="1371600" y="5623592"/>
            <a:ext cx="7772400" cy="208438"/>
          </a:xfrm>
        </p:spPr>
        <p:txBody>
          <a:bodyPr>
            <a:normAutofit fontScale="62500" lnSpcReduction="20000"/>
          </a:bodyPr>
          <a:lstStyle/>
          <a:p>
            <a:r>
              <a:rPr lang="es-CO" sz="1400" dirty="0" smtClean="0">
                <a:solidFill>
                  <a:schemeClr val="tx1"/>
                </a:solidFill>
              </a:rPr>
              <a:t>Cifras en miles de pesos</a:t>
            </a:r>
            <a:endParaRPr lang="es-CO" sz="1400" dirty="0">
              <a:solidFill>
                <a:schemeClr val="tx1"/>
              </a:solidFill>
            </a:endParaRPr>
          </a:p>
        </p:txBody>
      </p:sp>
      <p:graphicFrame>
        <p:nvGraphicFramePr>
          <p:cNvPr id="4" name="Marcador de contenido 3"/>
          <p:cNvGraphicFramePr>
            <a:graphicFrameLocks noGrp="1"/>
          </p:cNvGraphicFramePr>
          <p:nvPr>
            <p:ph idx="4294967295"/>
          </p:nvPr>
        </p:nvGraphicFramePr>
        <p:xfrm>
          <a:off x="1380529" y="2067879"/>
          <a:ext cx="5180170" cy="1198880"/>
        </p:xfrm>
        <a:graphic>
          <a:graphicData uri="http://schemas.openxmlformats.org/drawingml/2006/table">
            <a:tbl>
              <a:tblPr firstRow="1" bandRow="1">
                <a:tableStyleId>{5C22544A-7EE6-4342-B048-85BDC9FD1C3A}</a:tableStyleId>
              </a:tblPr>
              <a:tblGrid>
                <a:gridCol w="1036034"/>
                <a:gridCol w="1036034"/>
                <a:gridCol w="1036034"/>
                <a:gridCol w="1036034"/>
                <a:gridCol w="1036034"/>
              </a:tblGrid>
              <a:tr h="370840">
                <a:tc>
                  <a:txBody>
                    <a:bodyPr/>
                    <a:lstStyle/>
                    <a:p>
                      <a:pPr algn="ctr"/>
                      <a:r>
                        <a:rPr lang="es-CO" sz="1200" dirty="0" smtClean="0"/>
                        <a:t>Concepto</a:t>
                      </a:r>
                      <a:endParaRPr lang="es-CO" sz="1200" dirty="0"/>
                    </a:p>
                  </a:txBody>
                  <a:tcPr/>
                </a:tc>
                <a:tc>
                  <a:txBody>
                    <a:bodyPr/>
                    <a:lstStyle/>
                    <a:p>
                      <a:pPr algn="ctr"/>
                      <a:r>
                        <a:rPr lang="es-CO" sz="1200" dirty="0" smtClean="0"/>
                        <a:t>Vigencia 2014</a:t>
                      </a:r>
                      <a:endParaRPr lang="es-CO" sz="1200" dirty="0"/>
                    </a:p>
                  </a:txBody>
                  <a:tcPr/>
                </a:tc>
                <a:tc>
                  <a:txBody>
                    <a:bodyPr/>
                    <a:lstStyle/>
                    <a:p>
                      <a:pPr algn="ctr"/>
                      <a:r>
                        <a:rPr lang="es-CO" sz="1200" dirty="0" smtClean="0"/>
                        <a:t>Vigencia 2015</a:t>
                      </a:r>
                      <a:endParaRPr lang="es-CO" sz="1200" dirty="0"/>
                    </a:p>
                  </a:txBody>
                  <a:tcPr/>
                </a:tc>
                <a:tc>
                  <a:txBody>
                    <a:bodyPr/>
                    <a:lstStyle/>
                    <a:p>
                      <a:pPr algn="ctr"/>
                      <a:r>
                        <a:rPr lang="es-CO" sz="1200" dirty="0" smtClean="0"/>
                        <a:t>Vigencia 2016</a:t>
                      </a:r>
                      <a:endParaRPr lang="es-CO" sz="1200" dirty="0"/>
                    </a:p>
                  </a:txBody>
                  <a:tcPr/>
                </a:tc>
                <a:tc>
                  <a:txBody>
                    <a:bodyPr/>
                    <a:lstStyle/>
                    <a:p>
                      <a:pPr algn="ctr"/>
                      <a:r>
                        <a:rPr lang="es-CO" sz="1200" dirty="0" smtClean="0"/>
                        <a:t>Septiembre</a:t>
                      </a:r>
                      <a:r>
                        <a:rPr lang="es-CO" sz="1200" baseline="0" dirty="0" smtClean="0"/>
                        <a:t> </a:t>
                      </a:r>
                    </a:p>
                    <a:p>
                      <a:pPr algn="ctr"/>
                      <a:r>
                        <a:rPr lang="es-CO" sz="1200" dirty="0" smtClean="0"/>
                        <a:t>2017</a:t>
                      </a:r>
                      <a:endParaRPr lang="es-CO" sz="1200" dirty="0"/>
                    </a:p>
                  </a:txBody>
                  <a:tcPr/>
                </a:tc>
              </a:tr>
              <a:tr h="370840">
                <a:tc>
                  <a:txBody>
                    <a:bodyPr/>
                    <a:lstStyle/>
                    <a:p>
                      <a:pPr algn="ctr"/>
                      <a:r>
                        <a:rPr lang="es-CO" sz="1200" dirty="0" smtClean="0"/>
                        <a:t>Ejecución</a:t>
                      </a:r>
                      <a:endParaRPr lang="es-CO" sz="1200" dirty="0"/>
                    </a:p>
                  </a:txBody>
                  <a:tcPr/>
                </a:tc>
                <a:tc>
                  <a:txBody>
                    <a:bodyPr/>
                    <a:lstStyle/>
                    <a:p>
                      <a:pPr algn="ctr"/>
                      <a:r>
                        <a:rPr lang="es-CO" sz="1144" dirty="0" smtClean="0"/>
                        <a:t>$30.196</a:t>
                      </a:r>
                      <a:endParaRPr lang="es-CO" sz="1144" dirty="0"/>
                    </a:p>
                  </a:txBody>
                  <a:tcPr/>
                </a:tc>
                <a:tc>
                  <a:txBody>
                    <a:bodyPr/>
                    <a:lstStyle/>
                    <a:p>
                      <a:pPr algn="ctr"/>
                      <a:r>
                        <a:rPr lang="es-CO" sz="1200" dirty="0" smtClean="0"/>
                        <a:t>$26.330</a:t>
                      </a:r>
                      <a:endParaRPr lang="es-CO" sz="1200" dirty="0"/>
                    </a:p>
                  </a:txBody>
                  <a:tcPr/>
                </a:tc>
                <a:tc>
                  <a:txBody>
                    <a:bodyPr/>
                    <a:lstStyle/>
                    <a:p>
                      <a:pPr algn="ctr"/>
                      <a:r>
                        <a:rPr lang="es-CO" sz="1200" dirty="0" smtClean="0"/>
                        <a:t>$12.738</a:t>
                      </a:r>
                      <a:endParaRPr lang="es-CO" sz="1200" dirty="0"/>
                    </a:p>
                  </a:txBody>
                  <a:tcPr/>
                </a:tc>
                <a:tc>
                  <a:txBody>
                    <a:bodyPr/>
                    <a:lstStyle/>
                    <a:p>
                      <a:pPr algn="ctr"/>
                      <a:r>
                        <a:rPr lang="es-CO" sz="1200" dirty="0" smtClean="0"/>
                        <a:t>$18.170</a:t>
                      </a:r>
                      <a:endParaRPr lang="es-CO" sz="1200" dirty="0"/>
                    </a:p>
                  </a:txBody>
                  <a:tcPr/>
                </a:tc>
              </a:tr>
              <a:tr h="370840">
                <a:tc>
                  <a:txBody>
                    <a:bodyPr/>
                    <a:lstStyle/>
                    <a:p>
                      <a:pPr algn="ctr"/>
                      <a:r>
                        <a:rPr lang="es-CO" sz="1200" dirty="0" smtClean="0"/>
                        <a:t>Población</a:t>
                      </a:r>
                      <a:r>
                        <a:rPr lang="es-CO" sz="1200" baseline="0" dirty="0" smtClean="0"/>
                        <a:t> </a:t>
                      </a:r>
                      <a:endParaRPr lang="es-CO" sz="1200" dirty="0"/>
                    </a:p>
                  </a:txBody>
                  <a:tcPr/>
                </a:tc>
                <a:tc>
                  <a:txBody>
                    <a:bodyPr/>
                    <a:lstStyle/>
                    <a:p>
                      <a:pPr algn="ctr"/>
                      <a:r>
                        <a:rPr lang="es-CO" sz="1200" dirty="0" smtClean="0"/>
                        <a:t>740</a:t>
                      </a:r>
                      <a:endParaRPr lang="es-CO" sz="1200" dirty="0"/>
                    </a:p>
                  </a:txBody>
                  <a:tcPr/>
                </a:tc>
                <a:tc>
                  <a:txBody>
                    <a:bodyPr/>
                    <a:lstStyle/>
                    <a:p>
                      <a:pPr algn="ctr"/>
                      <a:r>
                        <a:rPr lang="es-CO" sz="1200" dirty="0" smtClean="0"/>
                        <a:t>1.753</a:t>
                      </a:r>
                      <a:endParaRPr lang="es-CO" sz="1200" dirty="0"/>
                    </a:p>
                  </a:txBody>
                  <a:tcPr/>
                </a:tc>
                <a:tc>
                  <a:txBody>
                    <a:bodyPr/>
                    <a:lstStyle/>
                    <a:p>
                      <a:pPr algn="ctr"/>
                      <a:r>
                        <a:rPr lang="es-CO" sz="1200" dirty="0" smtClean="0"/>
                        <a:t>1.193</a:t>
                      </a:r>
                      <a:endParaRPr lang="es-CO" sz="1200" dirty="0"/>
                    </a:p>
                  </a:txBody>
                  <a:tcPr/>
                </a:tc>
                <a:tc>
                  <a:txBody>
                    <a:bodyPr/>
                    <a:lstStyle/>
                    <a:p>
                      <a:pPr algn="ctr"/>
                      <a:r>
                        <a:rPr lang="es-CO" sz="1200" dirty="0" smtClean="0"/>
                        <a:t>265</a:t>
                      </a:r>
                      <a:endParaRPr lang="es-CO" sz="1200" dirty="0"/>
                    </a:p>
                  </a:txBody>
                  <a:tcPr/>
                </a:tc>
              </a:tr>
            </a:tbl>
          </a:graphicData>
        </a:graphic>
      </p:graphicFrame>
      <p:pic>
        <p:nvPicPr>
          <p:cNvPr id="3" name="Imagen 2"/>
          <p:cNvPicPr>
            <a:picLocks noChangeAspect="1"/>
          </p:cNvPicPr>
          <p:nvPr/>
        </p:nvPicPr>
        <p:blipFill>
          <a:blip r:embed="rId7"/>
          <a:stretch>
            <a:fillRect/>
          </a:stretch>
        </p:blipFill>
        <p:spPr>
          <a:xfrm>
            <a:off x="6573436" y="2452622"/>
            <a:ext cx="2268253" cy="1903482"/>
          </a:xfrm>
          <a:prstGeom prst="rect">
            <a:avLst/>
          </a:prstGeom>
        </p:spPr>
      </p:pic>
      <p:graphicFrame>
        <p:nvGraphicFramePr>
          <p:cNvPr id="11" name="Marcador de contenido 3"/>
          <p:cNvGraphicFramePr>
            <a:graphicFrameLocks/>
          </p:cNvGraphicFramePr>
          <p:nvPr/>
        </p:nvGraphicFramePr>
        <p:xfrm>
          <a:off x="1393266" y="4037332"/>
          <a:ext cx="5180170" cy="1198880"/>
        </p:xfrm>
        <a:graphic>
          <a:graphicData uri="http://schemas.openxmlformats.org/drawingml/2006/table">
            <a:tbl>
              <a:tblPr firstRow="1" bandRow="1">
                <a:tableStyleId>{5C22544A-7EE6-4342-B048-85BDC9FD1C3A}</a:tableStyleId>
              </a:tblPr>
              <a:tblGrid>
                <a:gridCol w="1036034"/>
                <a:gridCol w="1036034"/>
                <a:gridCol w="1036034"/>
                <a:gridCol w="1036034"/>
                <a:gridCol w="1036034"/>
              </a:tblGrid>
              <a:tr h="370840">
                <a:tc>
                  <a:txBody>
                    <a:bodyPr/>
                    <a:lstStyle/>
                    <a:p>
                      <a:pPr algn="ctr"/>
                      <a:r>
                        <a:rPr lang="es-CO" sz="1200" dirty="0" smtClean="0"/>
                        <a:t>Concepto</a:t>
                      </a:r>
                      <a:endParaRPr lang="es-CO" sz="1200" dirty="0"/>
                    </a:p>
                  </a:txBody>
                  <a:tcPr/>
                </a:tc>
                <a:tc>
                  <a:txBody>
                    <a:bodyPr/>
                    <a:lstStyle/>
                    <a:p>
                      <a:pPr algn="ctr"/>
                      <a:r>
                        <a:rPr lang="es-CO" sz="1200" dirty="0" smtClean="0"/>
                        <a:t>Vigencia 2014</a:t>
                      </a:r>
                      <a:endParaRPr lang="es-CO" sz="1200" dirty="0"/>
                    </a:p>
                  </a:txBody>
                  <a:tcPr/>
                </a:tc>
                <a:tc>
                  <a:txBody>
                    <a:bodyPr/>
                    <a:lstStyle/>
                    <a:p>
                      <a:pPr algn="ctr"/>
                      <a:r>
                        <a:rPr lang="es-CO" sz="1200" dirty="0" smtClean="0"/>
                        <a:t>Vigencia 2015</a:t>
                      </a:r>
                      <a:endParaRPr lang="es-CO" sz="1200" dirty="0"/>
                    </a:p>
                  </a:txBody>
                  <a:tcPr/>
                </a:tc>
                <a:tc>
                  <a:txBody>
                    <a:bodyPr/>
                    <a:lstStyle/>
                    <a:p>
                      <a:pPr algn="ctr"/>
                      <a:r>
                        <a:rPr lang="es-CO" sz="1200" dirty="0" smtClean="0"/>
                        <a:t>Vigencia 2016</a:t>
                      </a:r>
                      <a:endParaRPr lang="es-CO" sz="1200" dirty="0"/>
                    </a:p>
                  </a:txBody>
                  <a:tcPr/>
                </a:tc>
                <a:tc>
                  <a:txBody>
                    <a:bodyPr/>
                    <a:lstStyle/>
                    <a:p>
                      <a:pPr algn="ctr"/>
                      <a:r>
                        <a:rPr lang="es-CO" sz="1200" dirty="0" smtClean="0"/>
                        <a:t>Septiembre</a:t>
                      </a:r>
                      <a:r>
                        <a:rPr lang="es-CO" sz="1200" baseline="0" dirty="0" smtClean="0"/>
                        <a:t> </a:t>
                      </a:r>
                    </a:p>
                    <a:p>
                      <a:pPr algn="ctr"/>
                      <a:r>
                        <a:rPr lang="es-CO" sz="1200" dirty="0" smtClean="0"/>
                        <a:t>2017</a:t>
                      </a:r>
                      <a:endParaRPr lang="es-CO" sz="1200" dirty="0"/>
                    </a:p>
                  </a:txBody>
                  <a:tcPr/>
                </a:tc>
              </a:tr>
              <a:tr h="370840">
                <a:tc>
                  <a:txBody>
                    <a:bodyPr/>
                    <a:lstStyle/>
                    <a:p>
                      <a:pPr algn="ctr"/>
                      <a:r>
                        <a:rPr lang="es-CO" sz="1152" dirty="0" smtClean="0"/>
                        <a:t>Ejecución</a:t>
                      </a:r>
                      <a:endParaRPr lang="es-CO" sz="1152" dirty="0"/>
                    </a:p>
                  </a:txBody>
                  <a:tcPr/>
                </a:tc>
                <a:tc>
                  <a:txBody>
                    <a:bodyPr/>
                    <a:lstStyle/>
                    <a:p>
                      <a:pPr algn="ctr"/>
                      <a:r>
                        <a:rPr lang="es-CO" sz="1200" dirty="0" smtClean="0"/>
                        <a:t>$56.076</a:t>
                      </a:r>
                      <a:endParaRPr lang="es-CO" sz="1200" dirty="0"/>
                    </a:p>
                  </a:txBody>
                  <a:tcPr/>
                </a:tc>
                <a:tc>
                  <a:txBody>
                    <a:bodyPr/>
                    <a:lstStyle/>
                    <a:p>
                      <a:pPr algn="ctr"/>
                      <a:r>
                        <a:rPr lang="es-CO" sz="1200" dirty="0" smtClean="0"/>
                        <a:t>$52.494</a:t>
                      </a:r>
                      <a:endParaRPr lang="es-CO" sz="1200" dirty="0"/>
                    </a:p>
                  </a:txBody>
                  <a:tcPr/>
                </a:tc>
                <a:tc>
                  <a:txBody>
                    <a:bodyPr/>
                    <a:lstStyle/>
                    <a:p>
                      <a:pPr algn="ctr"/>
                      <a:r>
                        <a:rPr lang="es-CO" sz="1200" dirty="0" smtClean="0"/>
                        <a:t>$65.642</a:t>
                      </a:r>
                      <a:endParaRPr lang="es-CO" sz="1200" dirty="0"/>
                    </a:p>
                  </a:txBody>
                  <a:tcPr/>
                </a:tc>
                <a:tc>
                  <a:txBody>
                    <a:bodyPr/>
                    <a:lstStyle/>
                    <a:p>
                      <a:pPr algn="ctr"/>
                      <a:r>
                        <a:rPr lang="es-CO" sz="1200" dirty="0" smtClean="0"/>
                        <a:t>$44.937</a:t>
                      </a:r>
                      <a:endParaRPr lang="es-CO" sz="1200" dirty="0"/>
                    </a:p>
                  </a:txBody>
                  <a:tcPr/>
                </a:tc>
              </a:tr>
              <a:tr h="370840">
                <a:tc>
                  <a:txBody>
                    <a:bodyPr/>
                    <a:lstStyle/>
                    <a:p>
                      <a:pPr algn="ctr"/>
                      <a:r>
                        <a:rPr lang="es-CO" sz="1200" dirty="0" smtClean="0"/>
                        <a:t>Población</a:t>
                      </a:r>
                      <a:r>
                        <a:rPr lang="es-CO" sz="1200" baseline="0" dirty="0" smtClean="0"/>
                        <a:t> </a:t>
                      </a:r>
                      <a:endParaRPr lang="es-CO" sz="1200" dirty="0"/>
                    </a:p>
                  </a:txBody>
                  <a:tcPr/>
                </a:tc>
                <a:tc>
                  <a:txBody>
                    <a:bodyPr/>
                    <a:lstStyle/>
                    <a:p>
                      <a:pPr algn="ctr"/>
                      <a:r>
                        <a:rPr lang="es-CO" sz="1200" dirty="0" smtClean="0"/>
                        <a:t>4.846</a:t>
                      </a:r>
                      <a:endParaRPr lang="es-CO" sz="1200" dirty="0"/>
                    </a:p>
                  </a:txBody>
                  <a:tcPr/>
                </a:tc>
                <a:tc>
                  <a:txBody>
                    <a:bodyPr/>
                    <a:lstStyle/>
                    <a:p>
                      <a:pPr algn="ctr"/>
                      <a:r>
                        <a:rPr lang="es-CO" sz="1200" dirty="0" smtClean="0"/>
                        <a:t>5.601</a:t>
                      </a:r>
                      <a:endParaRPr lang="es-CO" sz="1200" dirty="0"/>
                    </a:p>
                  </a:txBody>
                  <a:tcPr/>
                </a:tc>
                <a:tc>
                  <a:txBody>
                    <a:bodyPr/>
                    <a:lstStyle/>
                    <a:p>
                      <a:pPr algn="ctr"/>
                      <a:r>
                        <a:rPr lang="es-CO" sz="1200" dirty="0" smtClean="0"/>
                        <a:t>5.533</a:t>
                      </a:r>
                      <a:endParaRPr lang="es-CO" sz="1200" dirty="0"/>
                    </a:p>
                  </a:txBody>
                  <a:tcPr/>
                </a:tc>
                <a:tc>
                  <a:txBody>
                    <a:bodyPr/>
                    <a:lstStyle/>
                    <a:p>
                      <a:pPr algn="ctr"/>
                      <a:r>
                        <a:rPr lang="es-CO" sz="1200" dirty="0" smtClean="0"/>
                        <a:t>5.999</a:t>
                      </a:r>
                      <a:endParaRPr lang="es-CO" sz="1200" dirty="0"/>
                    </a:p>
                  </a:txBody>
                  <a:tcPr/>
                </a:tc>
              </a:tr>
            </a:tbl>
          </a:graphicData>
        </a:graphic>
      </p:graphicFrame>
      <p:sp>
        <p:nvSpPr>
          <p:cNvPr id="12" name="Marcador de texto 5"/>
          <p:cNvSpPr txBox="1">
            <a:spLocks/>
          </p:cNvSpPr>
          <p:nvPr/>
        </p:nvSpPr>
        <p:spPr>
          <a:xfrm rot="10800000" flipV="1">
            <a:off x="1843446" y="1854495"/>
            <a:ext cx="7772400" cy="208438"/>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s-CO" sz="1800" b="1" dirty="0" smtClean="0">
                <a:solidFill>
                  <a:schemeClr val="tx1"/>
                </a:solidFill>
              </a:rPr>
              <a:t>ATENCIÓN INTEGRAL A LA NIÑEZ</a:t>
            </a:r>
            <a:endParaRPr lang="es-CO" sz="1800" b="1" dirty="0">
              <a:solidFill>
                <a:schemeClr val="tx1"/>
              </a:solidFill>
            </a:endParaRPr>
          </a:p>
        </p:txBody>
      </p:sp>
      <p:sp>
        <p:nvSpPr>
          <p:cNvPr id="13" name="Marcador de texto 5"/>
          <p:cNvSpPr txBox="1">
            <a:spLocks/>
          </p:cNvSpPr>
          <p:nvPr/>
        </p:nvSpPr>
        <p:spPr>
          <a:xfrm rot="10800000" flipV="1">
            <a:off x="1979712" y="3812354"/>
            <a:ext cx="7772400" cy="208438"/>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s-CO" sz="1800" b="1" dirty="0" smtClean="0">
                <a:solidFill>
                  <a:schemeClr val="tx1"/>
                </a:solidFill>
              </a:rPr>
              <a:t>JORNADA ESCOLAR COMPLEMENTARIA</a:t>
            </a:r>
            <a:endParaRPr lang="es-CO" sz="1800" b="1" dirty="0">
              <a:solidFill>
                <a:schemeClr val="tx1"/>
              </a:solidFill>
            </a:endParaRPr>
          </a:p>
        </p:txBody>
      </p:sp>
    </p:spTree>
    <p:extLst>
      <p:ext uri="{BB962C8B-B14F-4D97-AF65-F5344CB8AC3E}">
        <p14:creationId xmlns:p14="http://schemas.microsoft.com/office/powerpoint/2010/main" val="380679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7"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sp>
        <p:nvSpPr>
          <p:cNvPr id="6" name="Título 5"/>
          <p:cNvSpPr>
            <a:spLocks noGrp="1"/>
          </p:cNvSpPr>
          <p:nvPr>
            <p:ph type="title"/>
          </p:nvPr>
        </p:nvSpPr>
        <p:spPr>
          <a:xfrm>
            <a:off x="107504" y="801277"/>
            <a:ext cx="9143999" cy="611734"/>
          </a:xfrm>
        </p:spPr>
        <p:txBody>
          <a:bodyPr>
            <a:noAutofit/>
          </a:bodyPr>
          <a:lstStyle/>
          <a:p>
            <a:pPr lvl="0" defTabSz="914400" eaLnBrk="0" fontAlgn="base" hangingPunct="0">
              <a:spcAft>
                <a:spcPct val="0"/>
              </a:spcAft>
            </a:pPr>
            <a:r>
              <a:rPr lang="es-CO" altLang="es-CO" sz="24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ATENCIÓN </a:t>
            </a:r>
            <a:r>
              <a:rPr lang="es-CO" altLang="es-CO" sz="2400" b="1" dirty="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INTEGRAL DE LA </a:t>
            </a:r>
            <a:r>
              <a:rPr lang="es-CO" altLang="es-CO" sz="24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NIÑEZ - FONIÑEZ</a:t>
            </a:r>
            <a:r>
              <a:rPr lang="es-CO" altLang="es-CO" sz="2400" b="1" dirty="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a:t>
            </a:r>
            <a:endParaRPr lang="es-CO" altLang="es-CO" sz="600" dirty="0">
              <a:solidFill>
                <a:schemeClr val="accent6"/>
              </a:solidFill>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endParaRPr>
          </a:p>
        </p:txBody>
      </p:sp>
      <p:sp>
        <p:nvSpPr>
          <p:cNvPr id="10" name="Marcador de contenido 9"/>
          <p:cNvSpPr>
            <a:spLocks noGrp="1"/>
          </p:cNvSpPr>
          <p:nvPr>
            <p:ph idx="1"/>
          </p:nvPr>
        </p:nvSpPr>
        <p:spPr>
          <a:xfrm>
            <a:off x="1217203" y="1449113"/>
            <a:ext cx="4247821" cy="4525963"/>
          </a:xfrm>
        </p:spPr>
        <p:txBody>
          <a:bodyPr>
            <a:normAutofit fontScale="85000" lnSpcReduction="10000"/>
          </a:bodyPr>
          <a:lstStyle/>
          <a:p>
            <a:pPr marL="0" indent="0" algn="just">
              <a:spcBef>
                <a:spcPts val="0"/>
              </a:spcBef>
              <a:buNone/>
            </a:pPr>
            <a:r>
              <a:rPr lang="es-CO" sz="2400" dirty="0" smtClean="0">
                <a:solidFill>
                  <a:schemeClr val="tx2">
                    <a:lumMod val="60000"/>
                    <a:lumOff val="40000"/>
                  </a:schemeClr>
                </a:solidFill>
                <a:latin typeface="Bookman Old Style" panose="02050604050505020204" pitchFamily="18" charset="0"/>
              </a:rPr>
              <a:t>La </a:t>
            </a:r>
            <a:r>
              <a:rPr lang="es-CO" sz="2400" dirty="0">
                <a:solidFill>
                  <a:schemeClr val="tx2">
                    <a:lumMod val="60000"/>
                    <a:lumOff val="40000"/>
                  </a:schemeClr>
                </a:solidFill>
                <a:latin typeface="Bookman Old Style" panose="02050604050505020204" pitchFamily="18" charset="0"/>
              </a:rPr>
              <a:t>primera infancia es la etapa del ciclo vital en la que se establecen las bases para el desarrollo cognitivo, emocional y social del ser humano. Comprende la franja poblacional que va de los cero (0) a los seis (6) años. </a:t>
            </a:r>
            <a:endParaRPr lang="es-CO" sz="2400" dirty="0" smtClean="0">
              <a:solidFill>
                <a:schemeClr val="tx2">
                  <a:lumMod val="60000"/>
                  <a:lumOff val="40000"/>
                </a:schemeClr>
              </a:solidFill>
              <a:latin typeface="Bookman Old Style" panose="02050604050505020204" pitchFamily="18" charset="0"/>
            </a:endParaRPr>
          </a:p>
          <a:p>
            <a:pPr marL="0" indent="0" algn="just">
              <a:spcBef>
                <a:spcPts val="0"/>
              </a:spcBef>
              <a:buNone/>
            </a:pPr>
            <a:endParaRPr lang="es-CO" sz="2400" dirty="0">
              <a:solidFill>
                <a:schemeClr val="tx2">
                  <a:lumMod val="60000"/>
                  <a:lumOff val="40000"/>
                </a:schemeClr>
              </a:solidFill>
              <a:latin typeface="Bookman Old Style" panose="02050604050505020204" pitchFamily="18" charset="0"/>
            </a:endParaRPr>
          </a:p>
          <a:p>
            <a:pPr marL="0" indent="0" algn="just">
              <a:spcBef>
                <a:spcPts val="0"/>
              </a:spcBef>
              <a:buNone/>
            </a:pPr>
            <a:r>
              <a:rPr lang="es-CO" sz="2400" dirty="0" smtClean="0">
                <a:solidFill>
                  <a:schemeClr val="tx2">
                    <a:lumMod val="60000"/>
                    <a:lumOff val="40000"/>
                  </a:schemeClr>
                </a:solidFill>
                <a:latin typeface="Bookman Old Style" panose="02050604050505020204" pitchFamily="18" charset="0"/>
              </a:rPr>
              <a:t>Son </a:t>
            </a:r>
            <a:r>
              <a:rPr lang="es-CO" sz="2400" dirty="0">
                <a:solidFill>
                  <a:schemeClr val="tx2">
                    <a:lumMod val="60000"/>
                    <a:lumOff val="40000"/>
                  </a:schemeClr>
                </a:solidFill>
                <a:latin typeface="Bookman Old Style" panose="02050604050505020204" pitchFamily="18" charset="0"/>
              </a:rPr>
              <a:t>derechos impostergables de la primera infancia: la atención en salud y nutrición, el esquema completo de vacunación, la protección contra los peligros físicos y la educación inicial".</a:t>
            </a:r>
          </a:p>
        </p:txBody>
      </p:sp>
      <p:pic>
        <p:nvPicPr>
          <p:cNvPr id="4" name="Imagen 3"/>
          <p:cNvPicPr>
            <a:picLocks noChangeAspect="1"/>
          </p:cNvPicPr>
          <p:nvPr/>
        </p:nvPicPr>
        <p:blipFill>
          <a:blip r:embed="rId6"/>
          <a:stretch>
            <a:fillRect/>
          </a:stretch>
        </p:blipFill>
        <p:spPr>
          <a:xfrm>
            <a:off x="5568350" y="1522137"/>
            <a:ext cx="2981523" cy="1945953"/>
          </a:xfrm>
          <a:prstGeom prst="rect">
            <a:avLst/>
          </a:prstGeom>
        </p:spPr>
      </p:pic>
      <p:pic>
        <p:nvPicPr>
          <p:cNvPr id="5" name="Imagen 4"/>
          <p:cNvPicPr>
            <a:picLocks noChangeAspect="1"/>
          </p:cNvPicPr>
          <p:nvPr/>
        </p:nvPicPr>
        <p:blipFill>
          <a:blip r:embed="rId7"/>
          <a:stretch>
            <a:fillRect/>
          </a:stretch>
        </p:blipFill>
        <p:spPr>
          <a:xfrm>
            <a:off x="5868144" y="3577216"/>
            <a:ext cx="2458293" cy="2466975"/>
          </a:xfrm>
          <a:prstGeom prst="rect">
            <a:avLst/>
          </a:prstGeom>
        </p:spPr>
      </p:pic>
      <p:pic>
        <p:nvPicPr>
          <p:cNvPr id="13" name="Picture 2" descr="Resultado de imagen para asocajas foniñez"/>
          <p:cNvPicPr>
            <a:picLocks noChangeAspect="1" noChangeArrowheads="1"/>
          </p:cNvPicPr>
          <p:nvPr/>
        </p:nvPicPr>
        <p:blipFill rotWithShape="1">
          <a:blip r:embed="rId8">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69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sp>
        <p:nvSpPr>
          <p:cNvPr id="6" name="Título 5"/>
          <p:cNvSpPr>
            <a:spLocks noGrp="1"/>
          </p:cNvSpPr>
          <p:nvPr>
            <p:ph type="title"/>
          </p:nvPr>
        </p:nvSpPr>
        <p:spPr>
          <a:xfrm>
            <a:off x="107504" y="801277"/>
            <a:ext cx="9143999" cy="611734"/>
          </a:xfrm>
        </p:spPr>
        <p:txBody>
          <a:bodyPr>
            <a:noAutofit/>
          </a:bodyPr>
          <a:lstStyle/>
          <a:p>
            <a:pPr lvl="0" defTabSz="914400" eaLnBrk="0" fontAlgn="base" hangingPunct="0">
              <a:spcAft>
                <a:spcPct val="0"/>
              </a:spcAft>
            </a:pPr>
            <a:r>
              <a:rPr lang="es-CO" altLang="es-CO" sz="24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ATENCIÓN </a:t>
            </a:r>
            <a:r>
              <a:rPr lang="es-CO" altLang="es-CO" sz="2400" b="1" dirty="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INTEGRAL DE LA </a:t>
            </a:r>
            <a:r>
              <a:rPr lang="es-CO" altLang="es-CO" sz="24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NIÑEZ - FONIÑEZ</a:t>
            </a:r>
            <a:r>
              <a:rPr lang="es-CO" altLang="es-CO" sz="2400" b="1" dirty="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a:t>
            </a:r>
            <a:endParaRPr lang="es-CO" altLang="es-CO" sz="600" dirty="0">
              <a:solidFill>
                <a:schemeClr val="accent6"/>
              </a:solidFill>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endParaRPr>
          </a:p>
        </p:txBody>
      </p:sp>
      <p:sp>
        <p:nvSpPr>
          <p:cNvPr id="10" name="Marcador de contenido 9"/>
          <p:cNvSpPr>
            <a:spLocks noGrp="1"/>
          </p:cNvSpPr>
          <p:nvPr>
            <p:ph idx="1"/>
          </p:nvPr>
        </p:nvSpPr>
        <p:spPr>
          <a:xfrm>
            <a:off x="1308520" y="1351478"/>
            <a:ext cx="7439944" cy="4957842"/>
          </a:xfrm>
        </p:spPr>
        <p:txBody>
          <a:bodyPr>
            <a:noAutofit/>
          </a:bodyPr>
          <a:lstStyle/>
          <a:p>
            <a:pPr marL="0" indent="0" algn="just">
              <a:spcBef>
                <a:spcPts val="0"/>
              </a:spcBef>
              <a:buNone/>
            </a:pPr>
            <a:r>
              <a:rPr lang="es-CO" sz="2000" dirty="0" smtClean="0">
                <a:solidFill>
                  <a:schemeClr val="tx2">
                    <a:lumMod val="60000"/>
                    <a:lumOff val="40000"/>
                  </a:schemeClr>
                </a:solidFill>
              </a:rPr>
              <a:t>Se articula </a:t>
            </a:r>
            <a:r>
              <a:rPr lang="es-CO" sz="2000" dirty="0">
                <a:solidFill>
                  <a:schemeClr val="tx2">
                    <a:lumMod val="60000"/>
                    <a:lumOff val="40000"/>
                  </a:schemeClr>
                </a:solidFill>
              </a:rPr>
              <a:t>integralmente con los objetivos que rigen el marco de la Política Pública de Primera Infancia, como son: </a:t>
            </a:r>
            <a:endParaRPr lang="es-CO" sz="2000" dirty="0" smtClean="0">
              <a:solidFill>
                <a:schemeClr val="tx2">
                  <a:lumMod val="60000"/>
                  <a:lumOff val="40000"/>
                </a:schemeClr>
              </a:solidFill>
            </a:endParaRPr>
          </a:p>
          <a:p>
            <a:pPr algn="just">
              <a:spcBef>
                <a:spcPts val="0"/>
              </a:spcBef>
            </a:pPr>
            <a:r>
              <a:rPr lang="es-CO" sz="2000" b="1" dirty="0" smtClean="0">
                <a:solidFill>
                  <a:schemeClr val="tx2">
                    <a:lumMod val="60000"/>
                    <a:lumOff val="40000"/>
                  </a:schemeClr>
                </a:solidFill>
                <a:effectLst>
                  <a:outerShdw blurRad="38100" dist="38100" dir="2700000" algn="tl">
                    <a:srgbClr val="000000">
                      <a:alpha val="43137"/>
                    </a:srgbClr>
                  </a:outerShdw>
                </a:effectLst>
              </a:rPr>
              <a:t>Educación</a:t>
            </a:r>
            <a:r>
              <a:rPr lang="es-CO" sz="2000" dirty="0">
                <a:solidFill>
                  <a:schemeClr val="tx2">
                    <a:lumMod val="60000"/>
                    <a:lumOff val="40000"/>
                  </a:schemeClr>
                </a:solidFill>
              </a:rPr>
              <a:t>:</a:t>
            </a:r>
            <a:r>
              <a:rPr lang="es-CO" sz="2000" dirty="0" smtClean="0">
                <a:solidFill>
                  <a:schemeClr val="tx2">
                    <a:lumMod val="60000"/>
                    <a:lumOff val="40000"/>
                  </a:schemeClr>
                </a:solidFill>
              </a:rPr>
              <a:t> </a:t>
            </a:r>
            <a:r>
              <a:rPr lang="es-CO" sz="2000" dirty="0">
                <a:solidFill>
                  <a:schemeClr val="tx2">
                    <a:lumMod val="60000"/>
                    <a:lumOff val="40000"/>
                  </a:schemeClr>
                </a:solidFill>
              </a:rPr>
              <a:t>por medio de la cual  se propicia un aprestamiento en educación </a:t>
            </a:r>
            <a:r>
              <a:rPr lang="es-CO" sz="2000" dirty="0" smtClean="0">
                <a:solidFill>
                  <a:schemeClr val="tx2">
                    <a:lumMod val="60000"/>
                    <a:lumOff val="40000"/>
                  </a:schemeClr>
                </a:solidFill>
              </a:rPr>
              <a:t>inicial</a:t>
            </a:r>
            <a:r>
              <a:rPr lang="es-CO" sz="2000" dirty="0">
                <a:solidFill>
                  <a:schemeClr val="tx2">
                    <a:lumMod val="60000"/>
                    <a:lumOff val="40000"/>
                  </a:schemeClr>
                </a:solidFill>
              </a:rPr>
              <a:t>.</a:t>
            </a:r>
            <a:endParaRPr lang="es-CO" sz="2000" dirty="0" smtClean="0">
              <a:solidFill>
                <a:schemeClr val="tx2">
                  <a:lumMod val="60000"/>
                  <a:lumOff val="40000"/>
                </a:schemeClr>
              </a:solidFill>
            </a:endParaRPr>
          </a:p>
          <a:p>
            <a:pPr algn="just">
              <a:spcBef>
                <a:spcPts val="0"/>
              </a:spcBef>
            </a:pPr>
            <a:r>
              <a:rPr lang="es-CO" sz="2000" b="1" dirty="0" smtClean="0">
                <a:solidFill>
                  <a:schemeClr val="tx2">
                    <a:lumMod val="60000"/>
                    <a:lumOff val="40000"/>
                  </a:schemeClr>
                </a:solidFill>
                <a:effectLst>
                  <a:outerShdw blurRad="38100" dist="38100" dir="2700000" algn="tl">
                    <a:srgbClr val="000000">
                      <a:alpha val="43137"/>
                    </a:srgbClr>
                  </a:outerShdw>
                </a:effectLst>
              </a:rPr>
              <a:t>Salud </a:t>
            </a:r>
            <a:r>
              <a:rPr lang="es-CO" sz="2000" b="1" dirty="0">
                <a:solidFill>
                  <a:schemeClr val="tx2">
                    <a:lumMod val="60000"/>
                    <a:lumOff val="40000"/>
                  </a:schemeClr>
                </a:solidFill>
                <a:effectLst>
                  <a:outerShdw blurRad="38100" dist="38100" dir="2700000" algn="tl">
                    <a:srgbClr val="000000">
                      <a:alpha val="43137"/>
                    </a:srgbClr>
                  </a:outerShdw>
                </a:effectLst>
              </a:rPr>
              <a:t>y </a:t>
            </a:r>
            <a:r>
              <a:rPr lang="es-CO" sz="2000" b="1" dirty="0" smtClean="0">
                <a:solidFill>
                  <a:schemeClr val="tx2">
                    <a:lumMod val="60000"/>
                    <a:lumOff val="40000"/>
                  </a:schemeClr>
                </a:solidFill>
                <a:effectLst>
                  <a:outerShdw blurRad="38100" dist="38100" dir="2700000" algn="tl">
                    <a:srgbClr val="000000">
                      <a:alpha val="43137"/>
                    </a:srgbClr>
                  </a:outerShdw>
                </a:effectLst>
              </a:rPr>
              <a:t>nutrición: </a:t>
            </a:r>
            <a:r>
              <a:rPr lang="es-CO" sz="2000" dirty="0">
                <a:solidFill>
                  <a:schemeClr val="tx2">
                    <a:lumMod val="60000"/>
                    <a:lumOff val="40000"/>
                  </a:schemeClr>
                </a:solidFill>
              </a:rPr>
              <a:t>con lo cual se contribuye a suplir las necesidades básicas de niños y niñas de manera complementaria a los aportes de la familia, contempla el apoyo nutricional, acciones de promoción y prevención en salud y el acceso al esquema básico de </a:t>
            </a:r>
            <a:r>
              <a:rPr lang="es-CO" sz="2000" dirty="0" smtClean="0">
                <a:solidFill>
                  <a:schemeClr val="tx2">
                    <a:lumMod val="60000"/>
                    <a:lumOff val="40000"/>
                  </a:schemeClr>
                </a:solidFill>
              </a:rPr>
              <a:t>atención</a:t>
            </a:r>
            <a:r>
              <a:rPr lang="es-CO" sz="2000" dirty="0">
                <a:solidFill>
                  <a:schemeClr val="tx2">
                    <a:lumMod val="60000"/>
                    <a:lumOff val="40000"/>
                  </a:schemeClr>
                </a:solidFill>
              </a:rPr>
              <a:t>.</a:t>
            </a:r>
            <a:endParaRPr lang="es-CO" sz="2000" dirty="0" smtClean="0">
              <a:solidFill>
                <a:schemeClr val="tx2">
                  <a:lumMod val="60000"/>
                  <a:lumOff val="40000"/>
                </a:schemeClr>
              </a:solidFill>
            </a:endParaRPr>
          </a:p>
          <a:p>
            <a:pPr algn="just">
              <a:spcBef>
                <a:spcPts val="0"/>
              </a:spcBef>
            </a:pPr>
            <a:r>
              <a:rPr lang="es-CO" sz="2000" b="1" dirty="0" smtClean="0">
                <a:solidFill>
                  <a:schemeClr val="tx2">
                    <a:lumMod val="60000"/>
                    <a:lumOff val="40000"/>
                  </a:schemeClr>
                </a:solidFill>
                <a:effectLst>
                  <a:outerShdw blurRad="38100" dist="38100" dir="2700000" algn="tl">
                    <a:srgbClr val="000000">
                      <a:alpha val="43137"/>
                    </a:srgbClr>
                  </a:outerShdw>
                </a:effectLst>
              </a:rPr>
              <a:t>Recreación</a:t>
            </a:r>
            <a:r>
              <a:rPr lang="es-CO" sz="2000" dirty="0">
                <a:solidFill>
                  <a:schemeClr val="tx2">
                    <a:lumMod val="60000"/>
                    <a:lumOff val="40000"/>
                  </a:schemeClr>
                </a:solidFill>
              </a:rPr>
              <a:t>:</a:t>
            </a:r>
            <a:r>
              <a:rPr lang="es-CO" sz="2000" dirty="0" smtClean="0">
                <a:solidFill>
                  <a:schemeClr val="tx2">
                    <a:lumMod val="60000"/>
                    <a:lumOff val="40000"/>
                  </a:schemeClr>
                </a:solidFill>
              </a:rPr>
              <a:t> </a:t>
            </a:r>
            <a:r>
              <a:rPr lang="es-CO" sz="2000" dirty="0">
                <a:solidFill>
                  <a:schemeClr val="tx2">
                    <a:lumMod val="60000"/>
                    <a:lumOff val="40000"/>
                  </a:schemeClr>
                </a:solidFill>
              </a:rPr>
              <a:t>a través de acciones lúdico, deportivas y culturales que permiten el desarrollo integral de los niños y </a:t>
            </a:r>
            <a:r>
              <a:rPr lang="es-CO" sz="2000" dirty="0" smtClean="0">
                <a:solidFill>
                  <a:schemeClr val="tx2">
                    <a:lumMod val="60000"/>
                    <a:lumOff val="40000"/>
                  </a:schemeClr>
                </a:solidFill>
              </a:rPr>
              <a:t>niñas</a:t>
            </a:r>
            <a:r>
              <a:rPr lang="es-CO" sz="2000" dirty="0">
                <a:solidFill>
                  <a:schemeClr val="tx2">
                    <a:lumMod val="60000"/>
                    <a:lumOff val="40000"/>
                  </a:schemeClr>
                </a:solidFill>
              </a:rPr>
              <a:t>.</a:t>
            </a:r>
            <a:endParaRPr lang="es-CO" sz="2000" dirty="0" smtClean="0">
              <a:solidFill>
                <a:schemeClr val="tx2">
                  <a:lumMod val="60000"/>
                  <a:lumOff val="40000"/>
                </a:schemeClr>
              </a:solidFill>
            </a:endParaRPr>
          </a:p>
          <a:p>
            <a:pPr algn="just">
              <a:spcBef>
                <a:spcPts val="0"/>
              </a:spcBef>
            </a:pPr>
            <a:r>
              <a:rPr lang="es-CO" sz="2000" b="1" dirty="0" smtClean="0">
                <a:solidFill>
                  <a:schemeClr val="tx2">
                    <a:lumMod val="60000"/>
                    <a:lumOff val="40000"/>
                  </a:schemeClr>
                </a:solidFill>
                <a:effectLst>
                  <a:outerShdw blurRad="38100" dist="38100" dir="2700000" algn="tl">
                    <a:srgbClr val="000000">
                      <a:alpha val="43137"/>
                    </a:srgbClr>
                  </a:outerShdw>
                </a:effectLst>
              </a:rPr>
              <a:t>Protección:</a:t>
            </a:r>
            <a:r>
              <a:rPr lang="es-CO" sz="2000" dirty="0" smtClean="0">
                <a:solidFill>
                  <a:schemeClr val="tx2">
                    <a:lumMod val="60000"/>
                    <a:lumOff val="40000"/>
                  </a:schemeClr>
                </a:solidFill>
              </a:rPr>
              <a:t> </a:t>
            </a:r>
            <a:r>
              <a:rPr lang="es-CO" sz="2000" dirty="0">
                <a:solidFill>
                  <a:schemeClr val="tx2">
                    <a:lumMod val="60000"/>
                    <a:lumOff val="40000"/>
                  </a:schemeClr>
                </a:solidFill>
              </a:rPr>
              <a:t>teniendo en cuenta que se garantiza el cuidado de los niños y niñas y se apoya con la garantía y restitución de </a:t>
            </a:r>
            <a:r>
              <a:rPr lang="es-CO" sz="2000" dirty="0" smtClean="0">
                <a:solidFill>
                  <a:schemeClr val="tx2">
                    <a:lumMod val="60000"/>
                    <a:lumOff val="40000"/>
                  </a:schemeClr>
                </a:solidFill>
              </a:rPr>
              <a:t>derechos. </a:t>
            </a:r>
          </a:p>
          <a:p>
            <a:pPr algn="just">
              <a:spcBef>
                <a:spcPts val="0"/>
              </a:spcBef>
            </a:pPr>
            <a:r>
              <a:rPr lang="es-CO" sz="2000" b="1" dirty="0" smtClean="0">
                <a:solidFill>
                  <a:schemeClr val="tx2">
                    <a:lumMod val="60000"/>
                    <a:lumOff val="40000"/>
                  </a:schemeClr>
                </a:solidFill>
                <a:effectLst>
                  <a:outerShdw blurRad="38100" dist="38100" dir="2700000" algn="tl">
                    <a:srgbClr val="000000">
                      <a:alpha val="43137"/>
                    </a:srgbClr>
                  </a:outerShdw>
                </a:effectLst>
              </a:rPr>
              <a:t>Prevención:</a:t>
            </a:r>
            <a:r>
              <a:rPr lang="es-CO" sz="2000" dirty="0" smtClean="0">
                <a:solidFill>
                  <a:schemeClr val="tx2">
                    <a:lumMod val="60000"/>
                    <a:lumOff val="40000"/>
                  </a:schemeClr>
                </a:solidFill>
              </a:rPr>
              <a:t> </a:t>
            </a:r>
            <a:r>
              <a:rPr lang="es-CO" sz="2000" dirty="0">
                <a:solidFill>
                  <a:schemeClr val="tx2">
                    <a:lumMod val="60000"/>
                    <a:lumOff val="40000"/>
                  </a:schemeClr>
                </a:solidFill>
              </a:rPr>
              <a:t>mediante el desarrollo de acciones que permitan mitigar los riesgos y efectos negativos que las condiciones de vulnerabilidad emocional, social y económica imponen sobre el pleno desarrollo de los niños y niñas. </a:t>
            </a:r>
            <a:endParaRPr lang="es-CO" sz="2000" dirty="0">
              <a:solidFill>
                <a:schemeClr val="tx2">
                  <a:lumMod val="60000"/>
                  <a:lumOff val="40000"/>
                </a:schemeClr>
              </a:solidFill>
              <a:latin typeface="Bookman Old Style" panose="02050604050505020204" pitchFamily="18" charset="0"/>
            </a:endParaRPr>
          </a:p>
        </p:txBody>
      </p:sp>
      <p:pic>
        <p:nvPicPr>
          <p:cNvPr id="4" name="Imagen 3"/>
          <p:cNvPicPr>
            <a:picLocks noChangeAspect="1"/>
          </p:cNvPicPr>
          <p:nvPr/>
        </p:nvPicPr>
        <p:blipFill>
          <a:blip r:embed="rId6"/>
          <a:stretch>
            <a:fillRect/>
          </a:stretch>
        </p:blipFill>
        <p:spPr>
          <a:xfrm>
            <a:off x="0" y="1413011"/>
            <a:ext cx="1201016" cy="4706520"/>
          </a:xfrm>
          <a:prstGeom prst="rect">
            <a:avLst/>
          </a:prstGeom>
        </p:spPr>
      </p:pic>
    </p:spTree>
    <p:extLst>
      <p:ext uri="{BB962C8B-B14F-4D97-AF65-F5344CB8AC3E}">
        <p14:creationId xmlns:p14="http://schemas.microsoft.com/office/powerpoint/2010/main" val="1456852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sp>
        <p:nvSpPr>
          <p:cNvPr id="6" name="Título 5"/>
          <p:cNvSpPr>
            <a:spLocks noGrp="1"/>
          </p:cNvSpPr>
          <p:nvPr>
            <p:ph type="title"/>
          </p:nvPr>
        </p:nvSpPr>
        <p:spPr>
          <a:xfrm>
            <a:off x="107504" y="801277"/>
            <a:ext cx="9143999" cy="611734"/>
          </a:xfrm>
        </p:spPr>
        <p:txBody>
          <a:bodyPr>
            <a:noAutofit/>
          </a:bodyPr>
          <a:lstStyle/>
          <a:p>
            <a:pPr lvl="0" defTabSz="914400" eaLnBrk="0" fontAlgn="base" hangingPunct="0">
              <a:spcAft>
                <a:spcPct val="0"/>
              </a:spcAft>
            </a:pPr>
            <a:r>
              <a:rPr lang="es-CO" altLang="es-CO" sz="24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ATENCIÓN </a:t>
            </a:r>
            <a:r>
              <a:rPr lang="es-CO" altLang="es-CO" sz="2400" b="1" dirty="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INTEGRAL DE LA </a:t>
            </a:r>
            <a:r>
              <a:rPr lang="es-CO" altLang="es-CO" sz="24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NIÑEZ - FONIÑEZ</a:t>
            </a:r>
            <a:r>
              <a:rPr lang="es-CO" altLang="es-CO" sz="2400" b="1" dirty="0">
                <a:solidFill>
                  <a:schemeClr val="accent6"/>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a:t>
            </a:r>
            <a:endParaRPr lang="es-CO" altLang="es-CO" sz="600" dirty="0">
              <a:solidFill>
                <a:schemeClr val="accent6"/>
              </a:solidFill>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endParaRPr>
          </a:p>
        </p:txBody>
      </p:sp>
      <p:sp>
        <p:nvSpPr>
          <p:cNvPr id="10" name="Marcador de contenido 9"/>
          <p:cNvSpPr>
            <a:spLocks noGrp="1"/>
          </p:cNvSpPr>
          <p:nvPr>
            <p:ph idx="1"/>
          </p:nvPr>
        </p:nvSpPr>
        <p:spPr>
          <a:xfrm>
            <a:off x="1308520" y="1351478"/>
            <a:ext cx="7369252" cy="4957842"/>
          </a:xfrm>
        </p:spPr>
        <p:txBody>
          <a:bodyPr>
            <a:normAutofit fontScale="77500" lnSpcReduction="20000"/>
          </a:bodyPr>
          <a:lstStyle/>
          <a:p>
            <a:pPr marL="0" indent="0">
              <a:buNone/>
            </a:pPr>
            <a:r>
              <a:rPr lang="es-CO" sz="2900" b="1" dirty="0" smtClean="0">
                <a:solidFill>
                  <a:schemeClr val="tx2">
                    <a:lumMod val="60000"/>
                    <a:lumOff val="40000"/>
                  </a:schemeClr>
                </a:solidFill>
                <a:latin typeface="Bookman Old Style" panose="02050604050505020204" pitchFamily="18" charset="0"/>
              </a:rPr>
              <a:t>Impactos</a:t>
            </a:r>
          </a:p>
          <a:p>
            <a:pPr algn="just"/>
            <a:r>
              <a:rPr lang="es-CO" sz="2400" dirty="0" smtClean="0">
                <a:solidFill>
                  <a:schemeClr val="tx2">
                    <a:lumMod val="60000"/>
                    <a:lumOff val="40000"/>
                  </a:schemeClr>
                </a:solidFill>
                <a:latin typeface="Bookman Old Style" panose="02050604050505020204" pitchFamily="18" charset="0"/>
              </a:rPr>
              <a:t>Desarrollar </a:t>
            </a:r>
            <a:r>
              <a:rPr lang="es-CO" sz="2400" dirty="0">
                <a:solidFill>
                  <a:schemeClr val="tx2">
                    <a:lumMod val="60000"/>
                    <a:lumOff val="40000"/>
                  </a:schemeClr>
                </a:solidFill>
                <a:latin typeface="Bookman Old Style" panose="02050604050505020204" pitchFamily="18" charset="0"/>
              </a:rPr>
              <a:t>competencias sociales y personales en los niños y niñas de 0-6 años involucrando a la familia y su entorno, logrando un conocimiento en sí mismo, su contexto físico y social creando bases para sus aprendizajes futuros, logrando así una mejora en su calidad de vida.</a:t>
            </a:r>
          </a:p>
          <a:p>
            <a:pPr algn="just"/>
            <a:r>
              <a:rPr lang="es-CO" sz="2400" dirty="0">
                <a:solidFill>
                  <a:schemeClr val="tx2">
                    <a:lumMod val="60000"/>
                    <a:lumOff val="40000"/>
                  </a:schemeClr>
                </a:solidFill>
                <a:latin typeface="Bookman Old Style" panose="02050604050505020204" pitchFamily="18" charset="0"/>
              </a:rPr>
              <a:t>Fomentar el trabajo en equipo con los proyectos institucionales y cumplimiento de componentes  de cada CDI </a:t>
            </a:r>
            <a:r>
              <a:rPr lang="es-CO" sz="2400" dirty="0" smtClean="0">
                <a:solidFill>
                  <a:schemeClr val="tx2">
                    <a:lumMod val="60000"/>
                    <a:lumOff val="40000"/>
                  </a:schemeClr>
                </a:solidFill>
                <a:latin typeface="Bookman Old Style" panose="02050604050505020204" pitchFamily="18" charset="0"/>
              </a:rPr>
              <a:t>y/o Jardín Social para </a:t>
            </a:r>
            <a:r>
              <a:rPr lang="es-CO" sz="2400" dirty="0">
                <a:solidFill>
                  <a:schemeClr val="tx2">
                    <a:lumMod val="60000"/>
                    <a:lumOff val="40000"/>
                  </a:schemeClr>
                </a:solidFill>
                <a:latin typeface="Bookman Old Style" panose="02050604050505020204" pitchFamily="18" charset="0"/>
              </a:rPr>
              <a:t>resaltar la labor y sentido de pertenencia por la institución y la familia.</a:t>
            </a:r>
          </a:p>
          <a:p>
            <a:pPr algn="just"/>
            <a:r>
              <a:rPr lang="es-CO" sz="2400" dirty="0">
                <a:solidFill>
                  <a:schemeClr val="tx2">
                    <a:lumMod val="60000"/>
                    <a:lumOff val="40000"/>
                  </a:schemeClr>
                </a:solidFill>
                <a:latin typeface="Bookman Old Style" panose="02050604050505020204" pitchFamily="18" charset="0"/>
              </a:rPr>
              <a:t>Apoyar y orientar a las familias vinculadas a la “estrategia de cero a siempre” para el crecimiento como núcleo familiar mediante procesos formativos.</a:t>
            </a:r>
          </a:p>
          <a:p>
            <a:pPr algn="just"/>
            <a:r>
              <a:rPr lang="es-CO" sz="2400" dirty="0">
                <a:solidFill>
                  <a:schemeClr val="tx2">
                    <a:lumMod val="60000"/>
                    <a:lumOff val="40000"/>
                  </a:schemeClr>
                </a:solidFill>
                <a:latin typeface="Bookman Old Style" panose="02050604050505020204" pitchFamily="18" charset="0"/>
              </a:rPr>
              <a:t>Orientación a padres y madres en la prevención y manejo de enfermedades prevalentes de la primera infancia.</a:t>
            </a:r>
          </a:p>
          <a:p>
            <a:pPr algn="just"/>
            <a:r>
              <a:rPr lang="es-CO" sz="2400" dirty="0">
                <a:solidFill>
                  <a:schemeClr val="tx2">
                    <a:lumMod val="60000"/>
                    <a:lumOff val="40000"/>
                  </a:schemeClr>
                </a:solidFill>
                <a:latin typeface="Bookman Old Style" panose="02050604050505020204" pitchFamily="18" charset="0"/>
              </a:rPr>
              <a:t>Mantener la población objeto con la prestación de un servicio de calidad</a:t>
            </a:r>
          </a:p>
        </p:txBody>
      </p:sp>
      <p:pic>
        <p:nvPicPr>
          <p:cNvPr id="4" name="Imagen 3"/>
          <p:cNvPicPr>
            <a:picLocks noChangeAspect="1"/>
          </p:cNvPicPr>
          <p:nvPr/>
        </p:nvPicPr>
        <p:blipFill>
          <a:blip r:embed="rId6"/>
          <a:stretch>
            <a:fillRect/>
          </a:stretch>
        </p:blipFill>
        <p:spPr>
          <a:xfrm>
            <a:off x="0" y="1413011"/>
            <a:ext cx="1201016" cy="4706520"/>
          </a:xfrm>
          <a:prstGeom prst="rect">
            <a:avLst/>
          </a:prstGeom>
        </p:spPr>
      </p:pic>
    </p:spTree>
    <p:extLst>
      <p:ext uri="{BB962C8B-B14F-4D97-AF65-F5344CB8AC3E}">
        <p14:creationId xmlns:p14="http://schemas.microsoft.com/office/powerpoint/2010/main" val="2348012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sp>
        <p:nvSpPr>
          <p:cNvPr id="5" name="CuadroTexto 4"/>
          <p:cNvSpPr txBox="1"/>
          <p:nvPr/>
        </p:nvSpPr>
        <p:spPr>
          <a:xfrm>
            <a:off x="1280714" y="1526236"/>
            <a:ext cx="7272808" cy="2031325"/>
          </a:xfrm>
          <a:prstGeom prst="rect">
            <a:avLst/>
          </a:prstGeom>
          <a:noFill/>
        </p:spPr>
        <p:txBody>
          <a:bodyPr wrap="square" rtlCol="0">
            <a:spAutoFit/>
          </a:bodyPr>
          <a:lstStyle/>
          <a:p>
            <a:pPr algn="just"/>
            <a:r>
              <a:rPr lang="es-CO" dirty="0" smtClean="0">
                <a:solidFill>
                  <a:schemeClr val="tx2">
                    <a:lumMod val="60000"/>
                    <a:lumOff val="40000"/>
                  </a:schemeClr>
                </a:solidFill>
                <a:latin typeface="Bookman Old Style" panose="02050604050505020204" pitchFamily="18" charset="0"/>
              </a:rPr>
              <a:t>Contribuir con el mejoramiento de la calidad de la educación de la población estudiantil de los estratos socio económicos 1 y 2 </a:t>
            </a:r>
            <a:r>
              <a:rPr lang="es-CO" dirty="0" err="1" smtClean="0">
                <a:solidFill>
                  <a:schemeClr val="tx2">
                    <a:lumMod val="60000"/>
                    <a:lumOff val="40000"/>
                  </a:schemeClr>
                </a:solidFill>
                <a:latin typeface="Bookman Old Style" panose="02050604050505020204" pitchFamily="18" charset="0"/>
              </a:rPr>
              <a:t>sisbenizados</a:t>
            </a:r>
            <a:r>
              <a:rPr lang="es-CO" dirty="0" smtClean="0">
                <a:solidFill>
                  <a:schemeClr val="tx2">
                    <a:lumMod val="60000"/>
                    <a:lumOff val="40000"/>
                  </a:schemeClr>
                </a:solidFill>
                <a:latin typeface="Bookman Old Style" panose="02050604050505020204" pitchFamily="18" charset="0"/>
              </a:rPr>
              <a:t>, que se encuentran cursando los grados de 1° a 9°, en instituciones oficiales urbanas y rurales, contribuyendo al desarrollo integral y armónico de los niños y adolescentes y un fortalecimiento de los programas curriculares de las instituciones educativas.</a:t>
            </a:r>
            <a:endParaRPr lang="es-CO" dirty="0">
              <a:solidFill>
                <a:schemeClr val="tx2">
                  <a:lumMod val="60000"/>
                  <a:lumOff val="40000"/>
                </a:schemeClr>
              </a:solidFill>
              <a:latin typeface="Bookman Old Style" panose="02050604050505020204" pitchFamily="18" charset="0"/>
            </a:endParaRPr>
          </a:p>
        </p:txBody>
      </p:sp>
      <p:sp>
        <p:nvSpPr>
          <p:cNvPr id="6" name="Título 5"/>
          <p:cNvSpPr>
            <a:spLocks noGrp="1"/>
          </p:cNvSpPr>
          <p:nvPr>
            <p:ph type="ctrTitle"/>
          </p:nvPr>
        </p:nvSpPr>
        <p:spPr>
          <a:xfrm>
            <a:off x="1280714" y="1025402"/>
            <a:ext cx="7395742" cy="432048"/>
          </a:xfrm>
        </p:spPr>
        <p:txBody>
          <a:bodyPr>
            <a:noAutofit/>
          </a:bodyPr>
          <a:lstStyle/>
          <a:p>
            <a:r>
              <a:rPr lang="es-CO" sz="20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JORNADA ESCOLAR COMPLEMENTARIA – </a:t>
            </a:r>
            <a:r>
              <a:rPr lang="es-CO" sz="20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FONIÑEZ </a:t>
            </a:r>
            <a:endParaRPr lang="es-CO" sz="2000" b="1" dirty="0">
              <a:solidFill>
                <a:schemeClr val="accent6"/>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endParaRPr>
          </a:p>
        </p:txBody>
      </p:sp>
      <p:pic>
        <p:nvPicPr>
          <p:cNvPr id="8" name="Imagen 7"/>
          <p:cNvPicPr>
            <a:picLocks noChangeAspect="1"/>
          </p:cNvPicPr>
          <p:nvPr/>
        </p:nvPicPr>
        <p:blipFill>
          <a:blip r:embed="rId6"/>
          <a:stretch>
            <a:fillRect/>
          </a:stretch>
        </p:blipFill>
        <p:spPr>
          <a:xfrm>
            <a:off x="11435" y="1107144"/>
            <a:ext cx="1201016" cy="4706520"/>
          </a:xfrm>
          <a:prstGeom prst="rect">
            <a:avLst/>
          </a:prstGeom>
        </p:spPr>
      </p:pic>
      <p:pic>
        <p:nvPicPr>
          <p:cNvPr id="2" name="Imagen 1"/>
          <p:cNvPicPr>
            <a:picLocks noChangeAspect="1"/>
          </p:cNvPicPr>
          <p:nvPr/>
        </p:nvPicPr>
        <p:blipFill>
          <a:blip r:embed="rId7"/>
          <a:stretch>
            <a:fillRect/>
          </a:stretch>
        </p:blipFill>
        <p:spPr>
          <a:xfrm>
            <a:off x="1691680" y="3858558"/>
            <a:ext cx="2880320" cy="1880608"/>
          </a:xfrm>
          <a:prstGeom prst="rect">
            <a:avLst/>
          </a:prstGeom>
        </p:spPr>
      </p:pic>
      <p:pic>
        <p:nvPicPr>
          <p:cNvPr id="3" name="Imagen 2"/>
          <p:cNvPicPr>
            <a:picLocks noChangeAspect="1"/>
          </p:cNvPicPr>
          <p:nvPr/>
        </p:nvPicPr>
        <p:blipFill>
          <a:blip r:embed="rId8"/>
          <a:stretch>
            <a:fillRect/>
          </a:stretch>
        </p:blipFill>
        <p:spPr>
          <a:xfrm>
            <a:off x="5292081" y="3858558"/>
            <a:ext cx="3261442" cy="1880608"/>
          </a:xfrm>
          <a:prstGeom prst="rect">
            <a:avLst/>
          </a:prstGeom>
        </p:spPr>
      </p:pic>
    </p:spTree>
    <p:extLst>
      <p:ext uri="{BB962C8B-B14F-4D97-AF65-F5344CB8AC3E}">
        <p14:creationId xmlns:p14="http://schemas.microsoft.com/office/powerpoint/2010/main" val="3613577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sp>
        <p:nvSpPr>
          <p:cNvPr id="3" name="Rectángulo 2"/>
          <p:cNvSpPr/>
          <p:nvPr/>
        </p:nvSpPr>
        <p:spPr>
          <a:xfrm>
            <a:off x="364629" y="1054419"/>
            <a:ext cx="7776864" cy="701731"/>
          </a:xfrm>
          <a:prstGeom prst="rect">
            <a:avLst/>
          </a:prstGeom>
        </p:spPr>
        <p:txBody>
          <a:bodyPr wrap="square">
            <a:spAutoFit/>
          </a:bodyPr>
          <a:lstStyle/>
          <a:p>
            <a:pPr algn="just">
              <a:spcBef>
                <a:spcPct val="20000"/>
              </a:spcBef>
              <a:buFont typeface="Arial" panose="020B0604020202020204" pitchFamily="34" charset="0"/>
              <a:buNone/>
            </a:pPr>
            <a:endParaRPr lang="es-ES" altLang="es-CO"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endParaRPr lang="es-ES" altLang="es-CO" dirty="0">
              <a:latin typeface="Arial" panose="020B0604020202020204" pitchFamily="34" charset="0"/>
              <a:cs typeface="Arial" panose="020B0604020202020204" pitchFamily="34" charset="0"/>
            </a:endParaRPr>
          </a:p>
        </p:txBody>
      </p:sp>
      <p:sp>
        <p:nvSpPr>
          <p:cNvPr id="4" name="Marcador de contenido 3"/>
          <p:cNvSpPr>
            <a:spLocks noGrp="1"/>
          </p:cNvSpPr>
          <p:nvPr>
            <p:ph idx="1"/>
          </p:nvPr>
        </p:nvSpPr>
        <p:spPr>
          <a:xfrm>
            <a:off x="1213716" y="1324334"/>
            <a:ext cx="7478813" cy="4525963"/>
          </a:xfrm>
        </p:spPr>
        <p:txBody>
          <a:bodyPr>
            <a:normAutofit/>
          </a:bodyPr>
          <a:lstStyle/>
          <a:p>
            <a:pPr marL="0" indent="0" algn="just">
              <a:buNone/>
            </a:pPr>
            <a:r>
              <a:rPr lang="es-ES" altLang="es-CO" sz="1800" dirty="0" smtClean="0">
                <a:solidFill>
                  <a:schemeClr val="tx2">
                    <a:lumMod val="60000"/>
                    <a:lumOff val="40000"/>
                  </a:schemeClr>
                </a:solidFill>
                <a:latin typeface="Bookman Old Style" panose="02050604050505020204" pitchFamily="18" charset="0"/>
                <a:cs typeface="Arial" panose="020B0604020202020204" pitchFamily="34" charset="0"/>
              </a:rPr>
              <a:t>Son </a:t>
            </a:r>
            <a:r>
              <a:rPr lang="es-ES" altLang="es-CO" sz="1800" dirty="0">
                <a:solidFill>
                  <a:schemeClr val="tx2">
                    <a:lumMod val="60000"/>
                    <a:lumOff val="40000"/>
                  </a:schemeClr>
                </a:solidFill>
                <a:latin typeface="Bookman Old Style" panose="02050604050505020204" pitchFamily="18" charset="0"/>
                <a:cs typeface="Arial" panose="020B0604020202020204" pitchFamily="34" charset="0"/>
              </a:rPr>
              <a:t>programas de aprovechamiento del tiempo libre que complementan los desarrollos curriculares de los establecimientos educativos. </a:t>
            </a:r>
            <a:endParaRPr lang="es-ES" altLang="es-CO" sz="1800" dirty="0" smtClean="0">
              <a:solidFill>
                <a:schemeClr val="tx2">
                  <a:lumMod val="60000"/>
                  <a:lumOff val="40000"/>
                </a:schemeClr>
              </a:solidFill>
              <a:latin typeface="Bookman Old Style" panose="02050604050505020204" pitchFamily="18" charset="0"/>
              <a:cs typeface="Arial" panose="020B0604020202020204" pitchFamily="34" charset="0"/>
            </a:endParaRPr>
          </a:p>
          <a:p>
            <a:pPr marL="0" indent="0" algn="just">
              <a:buNone/>
            </a:pPr>
            <a:r>
              <a:rPr lang="es-ES" altLang="es-CO" sz="1800" dirty="0" smtClean="0">
                <a:solidFill>
                  <a:schemeClr val="tx2">
                    <a:lumMod val="60000"/>
                    <a:lumOff val="40000"/>
                  </a:schemeClr>
                </a:solidFill>
                <a:latin typeface="Bookman Old Style" panose="02050604050505020204" pitchFamily="18" charset="0"/>
                <a:cs typeface="Arial" panose="020B0604020202020204" pitchFamily="34" charset="0"/>
              </a:rPr>
              <a:t>Objetivo contribuir </a:t>
            </a:r>
            <a:r>
              <a:rPr lang="es-ES" altLang="es-CO" sz="1800" dirty="0">
                <a:solidFill>
                  <a:schemeClr val="tx2">
                    <a:lumMod val="60000"/>
                    <a:lumOff val="40000"/>
                  </a:schemeClr>
                </a:solidFill>
                <a:latin typeface="Bookman Old Style" panose="02050604050505020204" pitchFamily="18" charset="0"/>
                <a:cs typeface="Arial" panose="020B0604020202020204" pitchFamily="34" charset="0"/>
              </a:rPr>
              <a:t>al adecuado desarrollo integral, físico, </a:t>
            </a:r>
            <a:r>
              <a:rPr lang="es-ES" altLang="es-CO" sz="1800" dirty="0" smtClean="0">
                <a:solidFill>
                  <a:schemeClr val="tx2">
                    <a:lumMod val="60000"/>
                    <a:lumOff val="40000"/>
                  </a:schemeClr>
                </a:solidFill>
                <a:latin typeface="Bookman Old Style" panose="02050604050505020204" pitchFamily="18" charset="0"/>
                <a:cs typeface="Arial" panose="020B0604020202020204" pitchFamily="34" charset="0"/>
              </a:rPr>
              <a:t>cognitivo</a:t>
            </a:r>
            <a:r>
              <a:rPr lang="es-ES" altLang="es-CO" sz="1800" dirty="0">
                <a:solidFill>
                  <a:schemeClr val="tx2">
                    <a:lumMod val="60000"/>
                    <a:lumOff val="40000"/>
                  </a:schemeClr>
                </a:solidFill>
                <a:latin typeface="Bookman Old Style" panose="02050604050505020204" pitchFamily="18" charset="0"/>
                <a:cs typeface="Arial" panose="020B0604020202020204" pitchFamily="34" charset="0"/>
              </a:rPr>
              <a:t>, social y emocional  de los niños, niñas  y jóvenes en condición de mayor vulnerabilidad.</a:t>
            </a:r>
          </a:p>
          <a:p>
            <a:endParaRPr lang="es-CO" dirty="0">
              <a:solidFill>
                <a:schemeClr val="tx2">
                  <a:lumMod val="60000"/>
                  <a:lumOff val="40000"/>
                </a:schemeClr>
              </a:solidFill>
              <a:latin typeface="Bookman Old Style" panose="02050604050505020204" pitchFamily="18" charset="0"/>
            </a:endParaRPr>
          </a:p>
        </p:txBody>
      </p:sp>
      <p:pic>
        <p:nvPicPr>
          <p:cNvPr id="5" name="Imagen 4"/>
          <p:cNvPicPr>
            <a:picLocks noChangeAspect="1"/>
          </p:cNvPicPr>
          <p:nvPr/>
        </p:nvPicPr>
        <p:blipFill>
          <a:blip r:embed="rId6"/>
          <a:stretch>
            <a:fillRect/>
          </a:stretch>
        </p:blipFill>
        <p:spPr>
          <a:xfrm>
            <a:off x="1763687" y="3140968"/>
            <a:ext cx="6377805" cy="3619898"/>
          </a:xfrm>
          <a:prstGeom prst="rect">
            <a:avLst/>
          </a:prstGeom>
        </p:spPr>
      </p:pic>
      <p:pic>
        <p:nvPicPr>
          <p:cNvPr id="6" name="Imagen 5"/>
          <p:cNvPicPr>
            <a:picLocks noChangeAspect="1"/>
          </p:cNvPicPr>
          <p:nvPr/>
        </p:nvPicPr>
        <p:blipFill>
          <a:blip r:embed="rId7"/>
          <a:stretch>
            <a:fillRect/>
          </a:stretch>
        </p:blipFill>
        <p:spPr>
          <a:xfrm>
            <a:off x="-12948" y="1108310"/>
            <a:ext cx="1201016" cy="4706520"/>
          </a:xfrm>
          <a:prstGeom prst="rect">
            <a:avLst/>
          </a:prstGeom>
        </p:spPr>
      </p:pic>
      <p:sp>
        <p:nvSpPr>
          <p:cNvPr id="13" name="Título 5"/>
          <p:cNvSpPr txBox="1">
            <a:spLocks/>
          </p:cNvSpPr>
          <p:nvPr/>
        </p:nvSpPr>
        <p:spPr>
          <a:xfrm>
            <a:off x="1213716" y="970812"/>
            <a:ext cx="7395742" cy="432048"/>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8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rPr>
              <a:t>JORNADA ESCOLAR COMPLEMENTARIA – </a:t>
            </a:r>
            <a:r>
              <a:rPr lang="es-CO" sz="2800" b="1" dirty="0" smtClean="0">
                <a:solidFill>
                  <a:schemeClr val="accent6"/>
                </a:solidFill>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FONIÑEZ </a:t>
            </a:r>
            <a:endParaRPr lang="es-CO" sz="2800" b="1" dirty="0">
              <a:solidFill>
                <a:schemeClr val="accent6"/>
              </a:solidFill>
              <a:effectLst>
                <a:outerShdw blurRad="38100" dist="38100" dir="2700000" algn="tl">
                  <a:srgbClr val="000000">
                    <a:alpha val="43137"/>
                  </a:srgbClr>
                </a:outerShdw>
              </a:effectLst>
              <a:latin typeface="Bookman Old Style" panose="02050604050505020204" pitchFamily="18" charset="0"/>
              <a:ea typeface="+mn-ea"/>
              <a:cs typeface="Arial" panose="020B0604020202020204" pitchFamily="34" charset="0"/>
            </a:endParaRPr>
          </a:p>
        </p:txBody>
      </p:sp>
    </p:spTree>
    <p:extLst>
      <p:ext uri="{BB962C8B-B14F-4D97-AF65-F5344CB8AC3E}">
        <p14:creationId xmlns:p14="http://schemas.microsoft.com/office/powerpoint/2010/main" val="1793277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sp>
        <p:nvSpPr>
          <p:cNvPr id="5" name="Marcador de contenido 4"/>
          <p:cNvSpPr>
            <a:spLocks noGrp="1"/>
          </p:cNvSpPr>
          <p:nvPr>
            <p:ph idx="1"/>
          </p:nvPr>
        </p:nvSpPr>
        <p:spPr>
          <a:xfrm>
            <a:off x="1455285" y="1379914"/>
            <a:ext cx="7217494" cy="5001413"/>
          </a:xfrm>
        </p:spPr>
        <p:txBody>
          <a:bodyPr>
            <a:normAutofit lnSpcReduction="10000"/>
          </a:bodyPr>
          <a:lstStyle/>
          <a:p>
            <a:pPr marL="0" indent="0" algn="just">
              <a:buNone/>
            </a:pPr>
            <a:r>
              <a:rPr lang="es-CO" sz="2400" b="1" dirty="0" smtClean="0">
                <a:solidFill>
                  <a:schemeClr val="tx2">
                    <a:lumMod val="60000"/>
                    <a:lumOff val="40000"/>
                  </a:schemeClr>
                </a:solidFill>
              </a:rPr>
              <a:t>IMPACTOS</a:t>
            </a:r>
          </a:p>
          <a:p>
            <a:pPr algn="just"/>
            <a:r>
              <a:rPr lang="es-CO" sz="2400" dirty="0" smtClean="0">
                <a:solidFill>
                  <a:schemeClr val="tx2">
                    <a:lumMod val="60000"/>
                    <a:lumOff val="40000"/>
                  </a:schemeClr>
                </a:solidFill>
              </a:rPr>
              <a:t>Coadyuvar </a:t>
            </a:r>
            <a:r>
              <a:rPr lang="es-CO" sz="2400" dirty="0">
                <a:solidFill>
                  <a:schemeClr val="tx2">
                    <a:lumMod val="60000"/>
                    <a:lumOff val="40000"/>
                  </a:schemeClr>
                </a:solidFill>
              </a:rPr>
              <a:t>en solucionar la problemática existente en la población vulnerable y focalizada de acuerdo con los convenios </a:t>
            </a:r>
            <a:r>
              <a:rPr lang="es-CO" sz="2400" dirty="0" smtClean="0">
                <a:solidFill>
                  <a:schemeClr val="tx2">
                    <a:lumMod val="60000"/>
                    <a:lumOff val="40000"/>
                  </a:schemeClr>
                </a:solidFill>
              </a:rPr>
              <a:t>suscritos.</a:t>
            </a:r>
          </a:p>
          <a:p>
            <a:pPr algn="just"/>
            <a:r>
              <a:rPr lang="es-CO" sz="2400" dirty="0" smtClean="0">
                <a:solidFill>
                  <a:schemeClr val="tx2">
                    <a:lumMod val="60000"/>
                    <a:lumOff val="40000"/>
                  </a:schemeClr>
                </a:solidFill>
              </a:rPr>
              <a:t>Desarrollar </a:t>
            </a:r>
            <a:r>
              <a:rPr lang="es-CO" sz="2400" dirty="0">
                <a:solidFill>
                  <a:schemeClr val="tx2">
                    <a:lumMod val="60000"/>
                    <a:lumOff val="40000"/>
                  </a:schemeClr>
                </a:solidFill>
              </a:rPr>
              <a:t>competencias de diversa índole en estudiantes y </a:t>
            </a:r>
            <a:r>
              <a:rPr lang="es-CO" sz="2400" dirty="0" smtClean="0">
                <a:solidFill>
                  <a:schemeClr val="tx2">
                    <a:lumMod val="60000"/>
                    <a:lumOff val="40000"/>
                  </a:schemeClr>
                </a:solidFill>
              </a:rPr>
              <a:t>docentes.</a:t>
            </a:r>
          </a:p>
          <a:p>
            <a:pPr algn="just"/>
            <a:r>
              <a:rPr lang="es-CO" sz="2400" dirty="0" smtClean="0">
                <a:solidFill>
                  <a:schemeClr val="tx2">
                    <a:lumMod val="60000"/>
                    <a:lumOff val="40000"/>
                  </a:schemeClr>
                </a:solidFill>
              </a:rPr>
              <a:t>Contribuir </a:t>
            </a:r>
            <a:r>
              <a:rPr lang="es-CO" sz="2400" dirty="0">
                <a:solidFill>
                  <a:schemeClr val="tx2">
                    <a:lumMod val="60000"/>
                    <a:lumOff val="40000"/>
                  </a:schemeClr>
                </a:solidFill>
              </a:rPr>
              <a:t>al logro de procesos sostenibles y el acceso a la sociedad del </a:t>
            </a:r>
            <a:r>
              <a:rPr lang="es-CO" sz="2400" dirty="0" smtClean="0">
                <a:solidFill>
                  <a:schemeClr val="tx2">
                    <a:lumMod val="60000"/>
                    <a:lumOff val="40000"/>
                  </a:schemeClr>
                </a:solidFill>
              </a:rPr>
              <a:t>conocimiento.</a:t>
            </a:r>
          </a:p>
          <a:p>
            <a:pPr algn="just"/>
            <a:r>
              <a:rPr lang="es-CO" sz="2400" dirty="0" smtClean="0">
                <a:solidFill>
                  <a:schemeClr val="tx2">
                    <a:lumMod val="60000"/>
                    <a:lumOff val="40000"/>
                  </a:schemeClr>
                </a:solidFill>
              </a:rPr>
              <a:t>Aprovechar </a:t>
            </a:r>
            <a:r>
              <a:rPr lang="es-CO" sz="2400" dirty="0">
                <a:solidFill>
                  <a:schemeClr val="tx2">
                    <a:lumMod val="60000"/>
                    <a:lumOff val="40000"/>
                  </a:schemeClr>
                </a:solidFill>
              </a:rPr>
              <a:t>la capacidad instalada en los establecimientos educativos y valorar el aporte de las comunidades, además de promover procesos de participación de la comunidad educativa en la gestión institucional.</a:t>
            </a:r>
            <a:endParaRPr lang="es-CO" sz="2400" dirty="0">
              <a:solidFill>
                <a:schemeClr val="tx2">
                  <a:lumMod val="60000"/>
                  <a:lumOff val="40000"/>
                </a:schemeClr>
              </a:solidFill>
              <a:latin typeface="Bookman Old Style" panose="02050604050505020204" pitchFamily="18" charset="0"/>
            </a:endParaRPr>
          </a:p>
        </p:txBody>
      </p:sp>
      <p:pic>
        <p:nvPicPr>
          <p:cNvPr id="8" name="Imagen 7"/>
          <p:cNvPicPr>
            <a:picLocks noChangeAspect="1"/>
          </p:cNvPicPr>
          <p:nvPr/>
        </p:nvPicPr>
        <p:blipFill>
          <a:blip r:embed="rId6"/>
          <a:stretch>
            <a:fillRect/>
          </a:stretch>
        </p:blipFill>
        <p:spPr>
          <a:xfrm>
            <a:off x="-12774" y="1178065"/>
            <a:ext cx="1201016" cy="4706520"/>
          </a:xfrm>
          <a:prstGeom prst="rect">
            <a:avLst/>
          </a:prstGeom>
        </p:spPr>
      </p:pic>
      <p:sp>
        <p:nvSpPr>
          <p:cNvPr id="9" name="Título 5"/>
          <p:cNvSpPr txBox="1">
            <a:spLocks/>
          </p:cNvSpPr>
          <p:nvPr/>
        </p:nvSpPr>
        <p:spPr>
          <a:xfrm>
            <a:off x="451906" y="808471"/>
            <a:ext cx="8512707" cy="43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smtClean="0">
                <a:solidFill>
                  <a:schemeClr val="accent6"/>
                </a:solidFill>
                <a:latin typeface="Bookman Old Style" panose="02050604050505020204" pitchFamily="18" charset="0"/>
                <a:ea typeface="+mn-ea"/>
                <a:cs typeface="Arial" panose="020B0604020202020204" pitchFamily="34" charset="0"/>
              </a:rPr>
              <a:t>JORNADA ESCOLAR COMPLEMENTARIA – </a:t>
            </a:r>
            <a:r>
              <a:rPr lang="es-CO" sz="2400" b="1" dirty="0" smtClean="0">
                <a:solidFill>
                  <a:schemeClr val="accent6"/>
                </a:solidFill>
                <a:latin typeface="Bookman Old Style" panose="02050604050505020204" pitchFamily="18" charset="0"/>
                <a:cs typeface="Arial" panose="020B0604020202020204" pitchFamily="34" charset="0"/>
              </a:rPr>
              <a:t>FONIÑEZ </a:t>
            </a:r>
            <a:endParaRPr lang="es-CO" sz="2400" b="1" dirty="0">
              <a:solidFill>
                <a:schemeClr val="accent6"/>
              </a:solidFill>
              <a:latin typeface="Bookman Old Style" panose="02050604050505020204" pitchFamily="18" charset="0"/>
              <a:ea typeface="+mn-ea"/>
              <a:cs typeface="Arial" panose="020B0604020202020204" pitchFamily="34" charset="0"/>
            </a:endParaRPr>
          </a:p>
        </p:txBody>
      </p:sp>
    </p:spTree>
    <p:extLst>
      <p:ext uri="{BB962C8B-B14F-4D97-AF65-F5344CB8AC3E}">
        <p14:creationId xmlns:p14="http://schemas.microsoft.com/office/powerpoint/2010/main" val="299900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5" y="1017167"/>
            <a:ext cx="7768628" cy="5262979"/>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sz="3200"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6000" b="1" i="1" dirty="0" smtClean="0">
                <a:solidFill>
                  <a:schemeClr val="accent6"/>
                </a:solidFill>
                <a:effectLst>
                  <a:outerShdw blurRad="38100" dist="38100" dir="2700000" algn="tl">
                    <a:srgbClr val="000000">
                      <a:alpha val="43137"/>
                    </a:srgbClr>
                  </a:outerShdw>
                </a:effectLst>
                <a:latin typeface="Chiller" panose="04020404031007020602" pitchFamily="82" charset="0"/>
              </a:rPr>
              <a:t>Amor</a:t>
            </a:r>
          </a:p>
          <a:p>
            <a:pPr algn="ctr"/>
            <a:r>
              <a:rPr lang="es-CO" sz="5400" dirty="0" smtClean="0">
                <a:solidFill>
                  <a:srgbClr val="0000FF"/>
                </a:solidFill>
                <a:latin typeface="Chiller" panose="04020404031007020602" pitchFamily="82" charset="0"/>
              </a:rPr>
              <a:t>La lluvia, ver la lluvia caer, ver los árboles, las cosas, los pesebres. Todas las cosas que hay en el mundo. </a:t>
            </a:r>
          </a:p>
          <a:p>
            <a:pPr algn="ctr"/>
            <a:r>
              <a:rPr lang="es-CO" sz="2800" dirty="0" smtClean="0">
                <a:solidFill>
                  <a:srgbClr val="0000FF"/>
                </a:solidFill>
                <a:latin typeface="Chiller" panose="04020404031007020602" pitchFamily="82" charset="0"/>
              </a:rPr>
              <a:t>(Daniel Ochoa, 5 </a:t>
            </a:r>
            <a:r>
              <a:rPr lang="es-CO" sz="2800" dirty="0">
                <a:solidFill>
                  <a:srgbClr val="0000FF"/>
                </a:solidFill>
                <a:latin typeface="Chiller" panose="04020404031007020602" pitchFamily="82" charset="0"/>
              </a:rPr>
              <a:t>años</a:t>
            </a:r>
            <a:r>
              <a:rPr lang="es-CO" sz="2800" dirty="0" smtClean="0">
                <a:solidFill>
                  <a:srgbClr val="0000FF"/>
                </a:solidFill>
                <a:latin typeface="Chiller" panose="04020404031007020602" pitchFamily="82" charset="0"/>
              </a:rPr>
              <a:t>)</a:t>
            </a:r>
            <a:endParaRPr lang="es-CO" sz="2800" dirty="0">
              <a:solidFill>
                <a:srgbClr val="0000FF"/>
              </a:solidFill>
              <a:latin typeface="Chiller" panose="04020404031007020602" pitchFamily="82" charset="0"/>
            </a:endParaRPr>
          </a:p>
        </p:txBody>
      </p:sp>
    </p:spTree>
    <p:extLst>
      <p:ext uri="{BB962C8B-B14F-4D97-AF65-F5344CB8AC3E}">
        <p14:creationId xmlns:p14="http://schemas.microsoft.com/office/powerpoint/2010/main" val="2726992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5" y="1017167"/>
            <a:ext cx="7768628" cy="5355312"/>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sz="3200"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7200" b="1" i="1" dirty="0">
                <a:solidFill>
                  <a:schemeClr val="accent6"/>
                </a:solidFill>
                <a:effectLst>
                  <a:outerShdw blurRad="38100" dist="38100" dir="2700000" algn="tl">
                    <a:srgbClr val="000000">
                      <a:alpha val="43137"/>
                    </a:srgbClr>
                  </a:outerShdw>
                </a:effectLst>
                <a:latin typeface="Chiller" panose="04020404031007020602" pitchFamily="82" charset="0"/>
              </a:rPr>
              <a:t>Colegio</a:t>
            </a:r>
            <a:endParaRPr lang="es-CO" sz="72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7200" dirty="0">
                <a:solidFill>
                  <a:srgbClr val="0000FF"/>
                </a:solidFill>
                <a:latin typeface="Chiller" panose="04020404031007020602" pitchFamily="82" charset="0"/>
              </a:rPr>
              <a:t>Casa llena de mesas y sillas aburridas. </a:t>
            </a:r>
            <a:endParaRPr lang="es-CO" sz="7200" dirty="0" smtClean="0">
              <a:solidFill>
                <a:srgbClr val="0000FF"/>
              </a:solidFill>
              <a:latin typeface="Chiller" panose="04020404031007020602" pitchFamily="82" charset="0"/>
            </a:endParaRPr>
          </a:p>
          <a:p>
            <a:pPr algn="ctr"/>
            <a:r>
              <a:rPr lang="es-CO" sz="4000" dirty="0" smtClean="0">
                <a:solidFill>
                  <a:srgbClr val="0000FF"/>
                </a:solidFill>
                <a:latin typeface="Chiller" panose="04020404031007020602" pitchFamily="82" charset="0"/>
              </a:rPr>
              <a:t>(</a:t>
            </a:r>
            <a:r>
              <a:rPr lang="es-CO" sz="4000" dirty="0">
                <a:solidFill>
                  <a:srgbClr val="0000FF"/>
                </a:solidFill>
                <a:latin typeface="Chiller" panose="04020404031007020602" pitchFamily="82" charset="0"/>
              </a:rPr>
              <a:t>Simón Peláez, 11 años)</a:t>
            </a:r>
          </a:p>
        </p:txBody>
      </p:sp>
    </p:spTree>
    <p:extLst>
      <p:ext uri="{BB962C8B-B14F-4D97-AF65-F5344CB8AC3E}">
        <p14:creationId xmlns:p14="http://schemas.microsoft.com/office/powerpoint/2010/main" val="3280138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5" y="1017167"/>
            <a:ext cx="7768628" cy="5324535"/>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b="1" i="1" dirty="0" smtClean="0">
                <a:solidFill>
                  <a:schemeClr val="accent6"/>
                </a:solidFill>
                <a:effectLst>
                  <a:outerShdw blurRad="38100" dist="38100" dir="2700000" algn="tl">
                    <a:srgbClr val="000000">
                      <a:alpha val="43137"/>
                    </a:srgbClr>
                  </a:outerShdw>
                </a:effectLst>
                <a:latin typeface="Chiller" panose="04020404031007020602" pitchFamily="82" charset="0"/>
              </a:rPr>
              <a:t>Desnudez</a:t>
            </a:r>
            <a:endParaRPr lang="es-CO" sz="48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800" dirty="0" smtClean="0">
                <a:solidFill>
                  <a:srgbClr val="0000FF"/>
                </a:solidFill>
                <a:latin typeface="Chiller" panose="04020404031007020602" pitchFamily="82" charset="0"/>
              </a:rPr>
              <a:t>Es cuando una persona está desnudada, es por dos motivos: uno: porque Dios lo trajo así al mundo. Dos: porque la persona se quiso desnudar. </a:t>
            </a:r>
          </a:p>
          <a:p>
            <a:pPr algn="ctr"/>
            <a:r>
              <a:rPr lang="es-CO" sz="2400" dirty="0" smtClean="0">
                <a:solidFill>
                  <a:srgbClr val="0000FF"/>
                </a:solidFill>
                <a:latin typeface="Chiller" panose="04020404031007020602" pitchFamily="82" charset="0"/>
              </a:rPr>
              <a:t>(Natalia María </a:t>
            </a:r>
            <a:r>
              <a:rPr lang="es-CO" sz="2400" dirty="0" err="1" smtClean="0">
                <a:solidFill>
                  <a:srgbClr val="0000FF"/>
                </a:solidFill>
                <a:latin typeface="Chiller" panose="04020404031007020602" pitchFamily="82" charset="0"/>
              </a:rPr>
              <a:t>Hincapie</a:t>
            </a:r>
            <a:r>
              <a:rPr lang="es-CO" sz="2400" dirty="0" smtClean="0">
                <a:solidFill>
                  <a:srgbClr val="0000FF"/>
                </a:solidFill>
                <a:latin typeface="Chiller" panose="04020404031007020602" pitchFamily="82" charset="0"/>
              </a:rPr>
              <a:t>, </a:t>
            </a:r>
            <a:r>
              <a:rPr lang="es-CO" sz="2400" dirty="0">
                <a:solidFill>
                  <a:srgbClr val="0000FF"/>
                </a:solidFill>
                <a:latin typeface="Chiller" panose="04020404031007020602" pitchFamily="82" charset="0"/>
              </a:rPr>
              <a:t>11 años)</a:t>
            </a:r>
          </a:p>
        </p:txBody>
      </p:sp>
    </p:spTree>
    <p:extLst>
      <p:ext uri="{BB962C8B-B14F-4D97-AF65-F5344CB8AC3E}">
        <p14:creationId xmlns:p14="http://schemas.microsoft.com/office/powerpoint/2010/main" val="1562058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55576" y="834170"/>
            <a:ext cx="8388424" cy="5447645"/>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400" b="1" i="1" dirty="0" smtClean="0">
                <a:solidFill>
                  <a:schemeClr val="accent6"/>
                </a:solidFill>
                <a:effectLst>
                  <a:outerShdw blurRad="38100" dist="38100" dir="2700000" algn="tl">
                    <a:srgbClr val="000000">
                      <a:alpha val="43137"/>
                    </a:srgbClr>
                  </a:outerShdw>
                </a:effectLst>
                <a:latin typeface="Chiller" panose="04020404031007020602" pitchFamily="82" charset="0"/>
              </a:rPr>
              <a:t>Dios </a:t>
            </a:r>
            <a:endParaRPr lang="es-CO" sz="44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4400" dirty="0" smtClean="0">
                <a:solidFill>
                  <a:srgbClr val="0000FF"/>
                </a:solidFill>
                <a:latin typeface="Chiller" panose="04020404031007020602" pitchFamily="82" charset="0"/>
              </a:rPr>
              <a:t>Es una persona muy fuerte, porque aguanta muchas cosas de todos los cristianos.</a:t>
            </a:r>
          </a:p>
          <a:p>
            <a:pPr algn="ctr"/>
            <a:r>
              <a:rPr lang="es-CO" sz="2000" dirty="0" smtClean="0">
                <a:solidFill>
                  <a:srgbClr val="0000FF"/>
                </a:solidFill>
                <a:latin typeface="Chiller" panose="04020404031007020602" pitchFamily="82" charset="0"/>
              </a:rPr>
              <a:t>(</a:t>
            </a:r>
            <a:r>
              <a:rPr lang="es-CO" sz="2000" dirty="0" err="1" smtClean="0">
                <a:solidFill>
                  <a:srgbClr val="0000FF"/>
                </a:solidFill>
                <a:latin typeface="Chiller" panose="04020404031007020602" pitchFamily="82" charset="0"/>
              </a:rPr>
              <a:t>Edisón</a:t>
            </a:r>
            <a:r>
              <a:rPr lang="es-CO" sz="2000" dirty="0" smtClean="0">
                <a:solidFill>
                  <a:srgbClr val="0000FF"/>
                </a:solidFill>
                <a:latin typeface="Chiller" panose="04020404031007020602" pitchFamily="82" charset="0"/>
              </a:rPr>
              <a:t> Hidalgo R., 12 </a:t>
            </a:r>
            <a:r>
              <a:rPr lang="es-CO" sz="2000" dirty="0">
                <a:solidFill>
                  <a:srgbClr val="0000FF"/>
                </a:solidFill>
                <a:latin typeface="Chiller" panose="04020404031007020602" pitchFamily="82" charset="0"/>
              </a:rPr>
              <a:t>años</a:t>
            </a:r>
            <a:r>
              <a:rPr lang="es-CO" sz="2000" dirty="0" smtClean="0">
                <a:solidFill>
                  <a:srgbClr val="0000FF"/>
                </a:solidFill>
                <a:latin typeface="Chiller" panose="04020404031007020602" pitchFamily="82" charset="0"/>
              </a:rPr>
              <a:t>)</a:t>
            </a:r>
          </a:p>
          <a:p>
            <a:pPr algn="ctr"/>
            <a:endParaRPr lang="es-CO" sz="2000" dirty="0">
              <a:solidFill>
                <a:srgbClr val="0000FF"/>
              </a:solidFill>
              <a:latin typeface="Chiller" panose="04020404031007020602" pitchFamily="82" charset="0"/>
            </a:endParaRPr>
          </a:p>
          <a:p>
            <a:pPr algn="ctr"/>
            <a:r>
              <a:rPr lang="es-CO" sz="4000" dirty="0" smtClean="0">
                <a:solidFill>
                  <a:srgbClr val="0000FF"/>
                </a:solidFill>
                <a:latin typeface="Chiller" panose="04020404031007020602" pitchFamily="82" charset="0"/>
              </a:rPr>
              <a:t>Dios es el rey del mundo y el dueño de la religión.</a:t>
            </a:r>
          </a:p>
          <a:p>
            <a:pPr algn="ctr"/>
            <a:r>
              <a:rPr lang="es-CO" sz="2000" dirty="0" smtClean="0">
                <a:solidFill>
                  <a:srgbClr val="0000FF"/>
                </a:solidFill>
                <a:latin typeface="Chiller" panose="04020404031007020602" pitchFamily="82" charset="0"/>
              </a:rPr>
              <a:t>(Catalina Duque Ríos, 10 años)</a:t>
            </a:r>
          </a:p>
          <a:p>
            <a:pPr algn="ctr"/>
            <a:endParaRPr lang="es-CO" sz="2000" dirty="0">
              <a:solidFill>
                <a:srgbClr val="0000FF"/>
              </a:solidFill>
              <a:latin typeface="Chiller" panose="04020404031007020602" pitchFamily="82" charset="0"/>
            </a:endParaRPr>
          </a:p>
          <a:p>
            <a:pPr algn="ctr"/>
            <a:endParaRPr lang="es-CO" sz="2400" dirty="0">
              <a:solidFill>
                <a:srgbClr val="0000FF"/>
              </a:solidFill>
              <a:latin typeface="Chiller" panose="04020404031007020602" pitchFamily="82" charset="0"/>
            </a:endParaRPr>
          </a:p>
        </p:txBody>
      </p:sp>
    </p:spTree>
    <p:extLst>
      <p:ext uri="{BB962C8B-B14F-4D97-AF65-F5344CB8AC3E}">
        <p14:creationId xmlns:p14="http://schemas.microsoft.com/office/powerpoint/2010/main" val="315807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4739759"/>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5400" b="1" i="1" dirty="0" smtClean="0">
                <a:solidFill>
                  <a:schemeClr val="accent6"/>
                </a:solidFill>
                <a:effectLst>
                  <a:outerShdw blurRad="38100" dist="38100" dir="2700000" algn="tl">
                    <a:srgbClr val="000000">
                      <a:alpha val="43137"/>
                    </a:srgbClr>
                  </a:outerShdw>
                </a:effectLst>
                <a:latin typeface="Chiller" panose="04020404031007020602" pitchFamily="82" charset="0"/>
              </a:rPr>
              <a:t>Dinero </a:t>
            </a:r>
            <a:endParaRPr lang="es-CO" sz="54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5400" dirty="0" smtClean="0">
                <a:solidFill>
                  <a:srgbClr val="0000FF"/>
                </a:solidFill>
                <a:latin typeface="Chiller" panose="04020404031007020602" pitchFamily="82" charset="0"/>
              </a:rPr>
              <a:t>Es el fruto del trabajo pero hay casos especiales.</a:t>
            </a:r>
          </a:p>
          <a:p>
            <a:pPr algn="ctr"/>
            <a:r>
              <a:rPr lang="es-CO" sz="2800" dirty="0" smtClean="0">
                <a:solidFill>
                  <a:srgbClr val="0000FF"/>
                </a:solidFill>
                <a:latin typeface="Chiller" panose="04020404031007020602" pitchFamily="82" charset="0"/>
              </a:rPr>
              <a:t>(Pepino </a:t>
            </a:r>
            <a:r>
              <a:rPr lang="es-CO" sz="2800" dirty="0" err="1" smtClean="0">
                <a:solidFill>
                  <a:srgbClr val="0000FF"/>
                </a:solidFill>
                <a:latin typeface="Chiller" panose="04020404031007020602" pitchFamily="82" charset="0"/>
              </a:rPr>
              <a:t>Nates</a:t>
            </a:r>
            <a:r>
              <a:rPr lang="es-CO" sz="2800" dirty="0" smtClean="0">
                <a:solidFill>
                  <a:srgbClr val="0000FF"/>
                </a:solidFill>
                <a:latin typeface="Chiller" panose="04020404031007020602" pitchFamily="82" charset="0"/>
              </a:rPr>
              <a:t> P., 11 </a:t>
            </a:r>
            <a:r>
              <a:rPr lang="es-CO" sz="2800" dirty="0">
                <a:solidFill>
                  <a:srgbClr val="0000FF"/>
                </a:solidFill>
                <a:latin typeface="Chiller" panose="04020404031007020602" pitchFamily="82" charset="0"/>
              </a:rPr>
              <a:t>años</a:t>
            </a:r>
            <a:r>
              <a:rPr lang="es-CO" sz="2800" dirty="0" smtClean="0">
                <a:solidFill>
                  <a:srgbClr val="0000FF"/>
                </a:solidFill>
                <a:latin typeface="Chiller" panose="04020404031007020602" pitchFamily="82" charset="0"/>
              </a:rPr>
              <a:t>)</a:t>
            </a:r>
          </a:p>
          <a:p>
            <a:pPr algn="ctr"/>
            <a:endParaRPr lang="es-CO" sz="2000" dirty="0">
              <a:solidFill>
                <a:srgbClr val="0000FF"/>
              </a:solidFill>
              <a:latin typeface="Chiller" panose="04020404031007020602" pitchFamily="82" charset="0"/>
            </a:endParaRP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1480641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5" descr="todospor un nuevo pa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188913"/>
            <a:ext cx="14430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6" descr="Mintrabaj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925" y="404813"/>
            <a:ext cx="161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7"/>
          <p:cNvSpPr txBox="1">
            <a:spLocks noChangeArrowheads="1"/>
          </p:cNvSpPr>
          <p:nvPr/>
        </p:nvSpPr>
        <p:spPr bwMode="auto">
          <a:xfrm rot="5400000">
            <a:off x="7997825" y="363538"/>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pic>
        <p:nvPicPr>
          <p:cNvPr id="9" name="Picture 2" descr="Resultado de imagen para asocajas foniñez"/>
          <p:cNvPicPr>
            <a:picLocks noChangeAspect="1" noChangeArrowheads="1"/>
          </p:cNvPicPr>
          <p:nvPr/>
        </p:nvPicPr>
        <p:blipFill rotWithShape="1">
          <a:blip r:embed="rId6">
            <a:extLst>
              <a:ext uri="{28A0092B-C50C-407E-A947-70E740481C1C}">
                <a14:useLocalDpi xmlns:a14="http://schemas.microsoft.com/office/drawing/2010/main" val="0"/>
              </a:ext>
            </a:extLst>
          </a:blip>
          <a:srcRect l="-1" r="14845" b="28426"/>
          <a:stretch/>
        </p:blipFill>
        <p:spPr bwMode="auto">
          <a:xfrm rot="16200000">
            <a:off x="-1764785" y="3020843"/>
            <a:ext cx="4704493" cy="1200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5988" y="834170"/>
            <a:ext cx="7948012" cy="5570756"/>
          </a:xfrm>
          <a:prstGeom prst="rect">
            <a:avLst/>
          </a:prstGeom>
        </p:spPr>
        <p:txBody>
          <a:bodyPr wrap="square">
            <a:spAutoFit/>
          </a:bodyPr>
          <a:lstStyle/>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CASA DE LAS ESTRELLAS</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EL UNIVERSO CONTADO POR LOS NIÑOS </a:t>
            </a:r>
          </a:p>
          <a:p>
            <a:pPr algn="ctr"/>
            <a:r>
              <a:rPr lang="es-CO" b="1" dirty="0" smtClean="0">
                <a:solidFill>
                  <a:schemeClr val="accent6"/>
                </a:solidFill>
                <a:effectLst>
                  <a:outerShdw blurRad="38100" dist="38100" dir="2700000" algn="tl">
                    <a:srgbClr val="000000">
                      <a:alpha val="43137"/>
                    </a:srgbClr>
                  </a:outerShdw>
                </a:effectLst>
                <a:latin typeface="Bookman Old Style" panose="02050604050505020204" pitchFamily="18" charset="0"/>
              </a:rPr>
              <a:t>(Javier Naranjo)</a:t>
            </a:r>
            <a:endParaRPr lang="es-CO" b="1" dirty="0">
              <a:solidFill>
                <a:schemeClr val="accent6"/>
              </a:solidFill>
              <a:effectLst>
                <a:outerShdw blurRad="38100" dist="38100" dir="2700000" algn="tl">
                  <a:srgbClr val="000000">
                    <a:alpha val="43137"/>
                  </a:srgbClr>
                </a:outerShdw>
              </a:effectLst>
              <a:latin typeface="Bookman Old Style" panose="02050604050505020204" pitchFamily="18" charset="0"/>
            </a:endParaRPr>
          </a:p>
          <a:p>
            <a:pPr algn="ctr"/>
            <a:endParaRPr lang="es-CO" b="1" i="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5400" b="1" i="1" dirty="0" smtClean="0">
                <a:solidFill>
                  <a:schemeClr val="accent6"/>
                </a:solidFill>
                <a:effectLst>
                  <a:outerShdw blurRad="38100" dist="38100" dir="2700000" algn="tl">
                    <a:srgbClr val="000000">
                      <a:alpha val="43137"/>
                    </a:srgbClr>
                  </a:outerShdw>
                </a:effectLst>
                <a:latin typeface="Chiller" panose="04020404031007020602" pitchFamily="82" charset="0"/>
              </a:rPr>
              <a:t>Eternidad </a:t>
            </a:r>
            <a:endParaRPr lang="es-CO" sz="5400" b="1" dirty="0">
              <a:solidFill>
                <a:schemeClr val="accent6"/>
              </a:solidFill>
              <a:effectLst>
                <a:outerShdw blurRad="38100" dist="38100" dir="2700000" algn="tl">
                  <a:srgbClr val="000000">
                    <a:alpha val="43137"/>
                  </a:srgbClr>
                </a:outerShdw>
              </a:effectLst>
              <a:latin typeface="Chiller" panose="04020404031007020602" pitchFamily="82" charset="0"/>
            </a:endParaRPr>
          </a:p>
          <a:p>
            <a:pPr algn="ctr"/>
            <a:r>
              <a:rPr lang="es-CO" sz="5400" dirty="0" smtClean="0">
                <a:solidFill>
                  <a:srgbClr val="0000FF"/>
                </a:solidFill>
                <a:latin typeface="Chiller" panose="04020404031007020602" pitchFamily="82" charset="0"/>
              </a:rPr>
              <a:t>Es cuando en una casa se casan todos los hijos, que no ponen música, ni hay bulla. Esa casa parece una eternidad.</a:t>
            </a:r>
          </a:p>
          <a:p>
            <a:pPr algn="ctr"/>
            <a:r>
              <a:rPr lang="es-CO" sz="2800" dirty="0" smtClean="0">
                <a:solidFill>
                  <a:srgbClr val="0000FF"/>
                </a:solidFill>
                <a:latin typeface="Chiller" panose="04020404031007020602" pitchFamily="82" charset="0"/>
              </a:rPr>
              <a:t>(Blanca Yuli Henao, 10 </a:t>
            </a:r>
            <a:r>
              <a:rPr lang="es-CO" sz="2800" dirty="0">
                <a:solidFill>
                  <a:srgbClr val="0000FF"/>
                </a:solidFill>
                <a:latin typeface="Chiller" panose="04020404031007020602" pitchFamily="82" charset="0"/>
              </a:rPr>
              <a:t>años</a:t>
            </a:r>
            <a:r>
              <a:rPr lang="es-CO" sz="2800" dirty="0" smtClean="0">
                <a:solidFill>
                  <a:srgbClr val="0000FF"/>
                </a:solidFill>
                <a:latin typeface="Chiller" panose="04020404031007020602" pitchFamily="82" charset="0"/>
              </a:rPr>
              <a:t>)</a:t>
            </a:r>
          </a:p>
          <a:p>
            <a:pPr algn="ctr"/>
            <a:endParaRPr lang="es-CO" sz="2000" dirty="0">
              <a:solidFill>
                <a:srgbClr val="0000FF"/>
              </a:solidFill>
              <a:latin typeface="Chiller" panose="04020404031007020602" pitchFamily="82" charset="0"/>
            </a:endParaRPr>
          </a:p>
          <a:p>
            <a:pPr algn="ctr"/>
            <a:endParaRPr lang="es-CO" sz="2000" dirty="0" smtClean="0">
              <a:solidFill>
                <a:srgbClr val="0000FF"/>
              </a:solidFill>
              <a:latin typeface="Chiller" panose="04020404031007020602" pitchFamily="82" charset="0"/>
            </a:endParaRPr>
          </a:p>
        </p:txBody>
      </p:sp>
    </p:spTree>
    <p:extLst>
      <p:ext uri="{BB962C8B-B14F-4D97-AF65-F5344CB8AC3E}">
        <p14:creationId xmlns:p14="http://schemas.microsoft.com/office/powerpoint/2010/main" val="2662783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MATO PLANTILLAS 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Power Point" id="{6CFFCC78-DFFA-4828-B453-330CFDC76396}" vid="{A3291A50-899F-4D56-BE79-C05A3E13D7F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FORMATO PLANTILLAS POWER POINT</Template>
  <TotalTime>5458</TotalTime>
  <Words>1850</Words>
  <Application>Microsoft Office PowerPoint</Application>
  <PresentationFormat>Presentación en pantalla (4:3)</PresentationFormat>
  <Paragraphs>404</Paragraphs>
  <Slides>36</Slides>
  <Notes>35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Bookman Old Style</vt:lpstr>
      <vt:lpstr>Calibri</vt:lpstr>
      <vt:lpstr>Chiller</vt:lpstr>
      <vt:lpstr>CordiaUPC</vt:lpstr>
      <vt:lpstr>Times New Roman</vt:lpstr>
      <vt:lpstr>FORMATO PLANTILLAS POWER 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ATENCIÓN INTEGRAL DE LA NIÑEZ - FONIÑEZ.</vt:lpstr>
      <vt:lpstr>ATENCIÓN INTEGRAL DE LA NIÑEZ - FONIÑEZ.</vt:lpstr>
      <vt:lpstr>ATENCIÓN INTEGRAL DE LA NIÑEZ - FONIÑEZ.</vt:lpstr>
      <vt:lpstr>JORNADA ESCOLAR COMPLEMENTARIA – FONIÑEZ </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Jorleidy de Jesús Bean Mosquera</dc:creator>
  <cp:lastModifiedBy>Juan</cp:lastModifiedBy>
  <cp:revision>252</cp:revision>
  <cp:lastPrinted>2017-10-31T20:03:17Z</cp:lastPrinted>
  <dcterms:created xsi:type="dcterms:W3CDTF">2016-03-08T15:36:16Z</dcterms:created>
  <dcterms:modified xsi:type="dcterms:W3CDTF">2017-11-02T19:21:50Z</dcterms:modified>
</cp:coreProperties>
</file>